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03" r:id="rId3"/>
    <p:sldId id="304" r:id="rId4"/>
    <p:sldId id="306" r:id="rId5"/>
    <p:sldId id="289" r:id="rId6"/>
    <p:sldId id="290" r:id="rId7"/>
    <p:sldId id="292" r:id="rId8"/>
    <p:sldId id="293" r:id="rId9"/>
    <p:sldId id="294" r:id="rId10"/>
    <p:sldId id="295" r:id="rId11"/>
  </p:sldIdLst>
  <p:sldSz cx="9144000" cy="6858000" type="screen4x3"/>
  <p:notesSz cx="6797675" cy="987425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DF2E72-6831-4FBE-BABE-A639660261A5}" v="7" dt="2024-12-12T20:45:27.1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6" autoAdjust="0"/>
    <p:restoredTop sz="94679" autoAdjust="0"/>
  </p:normalViewPr>
  <p:slideViewPr>
    <p:cSldViewPr>
      <p:cViewPr varScale="1">
        <p:scale>
          <a:sx n="92" d="100"/>
          <a:sy n="92" d="100"/>
        </p:scale>
        <p:origin x="117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VANNI ZAMPINI" userId="a2842a27-8ae0-41ea-bb17-78177203c3a7" providerId="ADAL" clId="{88DF2E72-6831-4FBE-BABE-A639660261A5}"/>
    <pc:docChg chg="custSel delSld modSld">
      <pc:chgData name="GIOVANNI ZAMPINI" userId="a2842a27-8ae0-41ea-bb17-78177203c3a7" providerId="ADAL" clId="{88DF2E72-6831-4FBE-BABE-A639660261A5}" dt="2024-12-12T20:48:02.544" v="560" actId="5793"/>
      <pc:docMkLst>
        <pc:docMk/>
      </pc:docMkLst>
      <pc:sldChg chg="modSp mod">
        <pc:chgData name="GIOVANNI ZAMPINI" userId="a2842a27-8ae0-41ea-bb17-78177203c3a7" providerId="ADAL" clId="{88DF2E72-6831-4FBE-BABE-A639660261A5}" dt="2024-12-11T11:57:33.940" v="5" actId="20577"/>
        <pc:sldMkLst>
          <pc:docMk/>
          <pc:sldMk cId="0" sldId="256"/>
        </pc:sldMkLst>
        <pc:spChg chg="mod">
          <ac:chgData name="GIOVANNI ZAMPINI" userId="a2842a27-8ae0-41ea-bb17-78177203c3a7" providerId="ADAL" clId="{88DF2E72-6831-4FBE-BABE-A639660261A5}" dt="2024-12-11T11:57:33.940" v="5" actId="20577"/>
          <ac:spMkLst>
            <pc:docMk/>
            <pc:sldMk cId="0" sldId="256"/>
            <ac:spMk id="3075" creationId="{892CFAB2-3D3D-E295-447E-8B5585DD16D5}"/>
          </ac:spMkLst>
        </pc:spChg>
      </pc:sldChg>
      <pc:sldChg chg="modSp mod">
        <pc:chgData name="GIOVANNI ZAMPINI" userId="a2842a27-8ae0-41ea-bb17-78177203c3a7" providerId="ADAL" clId="{88DF2E72-6831-4FBE-BABE-A639660261A5}" dt="2024-12-12T18:22:47.587" v="27" actId="20577"/>
        <pc:sldMkLst>
          <pc:docMk/>
          <pc:sldMk cId="0" sldId="294"/>
        </pc:sldMkLst>
        <pc:spChg chg="mod">
          <ac:chgData name="GIOVANNI ZAMPINI" userId="a2842a27-8ae0-41ea-bb17-78177203c3a7" providerId="ADAL" clId="{88DF2E72-6831-4FBE-BABE-A639660261A5}" dt="2024-12-12T18:22:47.587" v="27" actId="20577"/>
          <ac:spMkLst>
            <pc:docMk/>
            <pc:sldMk cId="0" sldId="294"/>
            <ac:spMk id="9219" creationId="{8CF04F26-2403-CA4A-65AA-14FF8CA51B8A}"/>
          </ac:spMkLst>
        </pc:spChg>
      </pc:sldChg>
      <pc:sldChg chg="modSp mod">
        <pc:chgData name="GIOVANNI ZAMPINI" userId="a2842a27-8ae0-41ea-bb17-78177203c3a7" providerId="ADAL" clId="{88DF2E72-6831-4FBE-BABE-A639660261A5}" dt="2024-12-12T18:23:25.328" v="28" actId="123"/>
        <pc:sldMkLst>
          <pc:docMk/>
          <pc:sldMk cId="0" sldId="295"/>
        </pc:sldMkLst>
        <pc:spChg chg="mod">
          <ac:chgData name="GIOVANNI ZAMPINI" userId="a2842a27-8ae0-41ea-bb17-78177203c3a7" providerId="ADAL" clId="{88DF2E72-6831-4FBE-BABE-A639660261A5}" dt="2024-12-12T18:23:25.328" v="28" actId="123"/>
          <ac:spMkLst>
            <pc:docMk/>
            <pc:sldMk cId="0" sldId="295"/>
            <ac:spMk id="12291" creationId="{1660D252-2EF8-4782-9D69-DDD9A25512A2}"/>
          </ac:spMkLst>
        </pc:spChg>
      </pc:sldChg>
      <pc:sldChg chg="del">
        <pc:chgData name="GIOVANNI ZAMPINI" userId="a2842a27-8ae0-41ea-bb17-78177203c3a7" providerId="ADAL" clId="{88DF2E72-6831-4FBE-BABE-A639660261A5}" dt="2024-12-11T14:58:46.735" v="6" actId="2696"/>
        <pc:sldMkLst>
          <pc:docMk/>
          <pc:sldMk cId="0" sldId="297"/>
        </pc:sldMkLst>
      </pc:sldChg>
      <pc:sldChg chg="del">
        <pc:chgData name="GIOVANNI ZAMPINI" userId="a2842a27-8ae0-41ea-bb17-78177203c3a7" providerId="ADAL" clId="{88DF2E72-6831-4FBE-BABE-A639660261A5}" dt="2024-12-11T14:58:46.735" v="6" actId="2696"/>
        <pc:sldMkLst>
          <pc:docMk/>
          <pc:sldMk cId="0" sldId="298"/>
        </pc:sldMkLst>
      </pc:sldChg>
      <pc:sldChg chg="del">
        <pc:chgData name="GIOVANNI ZAMPINI" userId="a2842a27-8ae0-41ea-bb17-78177203c3a7" providerId="ADAL" clId="{88DF2E72-6831-4FBE-BABE-A639660261A5}" dt="2024-12-11T14:58:46.735" v="6" actId="2696"/>
        <pc:sldMkLst>
          <pc:docMk/>
          <pc:sldMk cId="0" sldId="299"/>
        </pc:sldMkLst>
      </pc:sldChg>
      <pc:sldChg chg="del">
        <pc:chgData name="GIOVANNI ZAMPINI" userId="a2842a27-8ae0-41ea-bb17-78177203c3a7" providerId="ADAL" clId="{88DF2E72-6831-4FBE-BABE-A639660261A5}" dt="2024-12-11T14:58:46.735" v="6" actId="2696"/>
        <pc:sldMkLst>
          <pc:docMk/>
          <pc:sldMk cId="0" sldId="302"/>
        </pc:sldMkLst>
      </pc:sldChg>
      <pc:sldChg chg="modSp mod">
        <pc:chgData name="GIOVANNI ZAMPINI" userId="a2842a27-8ae0-41ea-bb17-78177203c3a7" providerId="ADAL" clId="{88DF2E72-6831-4FBE-BABE-A639660261A5}" dt="2024-12-12T18:21:16.270" v="24" actId="20577"/>
        <pc:sldMkLst>
          <pc:docMk/>
          <pc:sldMk cId="0" sldId="303"/>
        </pc:sldMkLst>
        <pc:spChg chg="mod">
          <ac:chgData name="GIOVANNI ZAMPINI" userId="a2842a27-8ae0-41ea-bb17-78177203c3a7" providerId="ADAL" clId="{88DF2E72-6831-4FBE-BABE-A639660261A5}" dt="2024-12-12T18:21:16.270" v="24" actId="20577"/>
          <ac:spMkLst>
            <pc:docMk/>
            <pc:sldMk cId="0" sldId="303"/>
            <ac:spMk id="4099" creationId="{38765E73-0CB3-969B-3167-08434C614BB6}"/>
          </ac:spMkLst>
        </pc:spChg>
      </pc:sldChg>
      <pc:sldChg chg="modSp mod">
        <pc:chgData name="GIOVANNI ZAMPINI" userId="a2842a27-8ae0-41ea-bb17-78177203c3a7" providerId="ADAL" clId="{88DF2E72-6831-4FBE-BABE-A639660261A5}" dt="2024-12-12T20:48:02.544" v="560" actId="5793"/>
        <pc:sldMkLst>
          <pc:docMk/>
          <pc:sldMk cId="0" sldId="304"/>
        </pc:sldMkLst>
        <pc:spChg chg="mod">
          <ac:chgData name="GIOVANNI ZAMPINI" userId="a2842a27-8ae0-41ea-bb17-78177203c3a7" providerId="ADAL" clId="{88DF2E72-6831-4FBE-BABE-A639660261A5}" dt="2024-12-12T20:36:02.574" v="108" actId="14100"/>
          <ac:spMkLst>
            <pc:docMk/>
            <pc:sldMk cId="0" sldId="304"/>
            <ac:spMk id="5122" creationId="{E9295AA4-06E6-2000-85DF-826C1E4C8226}"/>
          </ac:spMkLst>
        </pc:spChg>
        <pc:spChg chg="mod">
          <ac:chgData name="GIOVANNI ZAMPINI" userId="a2842a27-8ae0-41ea-bb17-78177203c3a7" providerId="ADAL" clId="{88DF2E72-6831-4FBE-BABE-A639660261A5}" dt="2024-12-12T20:48:02.544" v="560" actId="5793"/>
          <ac:spMkLst>
            <pc:docMk/>
            <pc:sldMk cId="0" sldId="304"/>
            <ac:spMk id="5123" creationId="{B56E36D4-821E-E35F-06AB-5BD87B52313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D8A8658-AF7F-EC93-A9A2-5B46CA63857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501C61ED-402B-DAB9-D590-96919AEA153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0DCDB28F-9A7B-8E4F-72E5-056EF1DE6AE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F2A33063-99AC-8872-3F0D-6170EA40B88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D996B9D9-1767-1A9E-EFD8-C6CD834EECC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77D7005-BF6F-C70F-6BB7-9171C93B73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E21C3A6-8075-4C48-BA13-A8E7D9173A8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81C8347-AE1B-B3F6-A2FE-F8E9CCA9C9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7F266E-CBC1-41FB-DA5E-5A1E25CF55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7D65EAE-83AD-144F-D66A-EF0EE4555A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13DA8-17D8-4538-ADCD-83F5235A579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66633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806D12B-EE8A-5915-3B9E-C893565ADB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382786C-8190-2AD5-FAFF-A2849C3858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65ECB98-B3F3-B5E3-B5C6-8F925ABAB1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AFEEA-09DE-4D9E-9A45-EBF6A947737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0984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2315CAA-A53B-AF01-EDFB-B173AFD212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9AE1BA0-2B95-ED79-9688-4FB450FF57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6A81D54-779B-AF5F-B4B9-CC460028E5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172BD-12E4-441F-B41F-AF788B44AEC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38021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15B4235-388B-4DAC-EE6F-09CDC5EADE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7084124-C7F9-2FF7-32AE-5AC314A31C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68104A3-4C9F-6D75-9A8C-81F2A29FD1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F7832-0F5D-4154-B28F-62163EEF159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12463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8CADEC-3211-376B-833D-EF5D6A8AB6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6A2DE8E-9AF3-C304-00AD-7B18CD5EC9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18D8153-A314-EE37-727F-D5D9FDA41C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8AB3D-9C61-47F6-8B23-DBBEA55283F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89423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DCFC19-ECE5-351E-C384-C74C2B417B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2DAADD-78BF-6FD3-9253-E5B28C99C8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258833-91DD-A99D-671A-925C8E77AD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034D5-BD27-4E4E-ADBF-60793181AAC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70109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FEE3532-0287-9382-AB4A-8BB795A323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4411E27-4112-EBFD-80D7-2B3A878220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A77E976-8E0D-8AEB-34CB-0FFA62FA75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0FC79-7735-445B-AEB9-2EB43BE6B1A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1983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5749A45-306A-7040-71F3-3821DEF330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05071BE-D123-96C3-FC7D-7FB35973CF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4B1FA62-4340-7DA1-F1ED-8229895073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E6CF3-5512-4998-A197-D8C8EA84809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73858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5E0221C-ADC7-DC39-7E4D-38BB4DF754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8F8068E-BCC5-57A6-1315-10E40F9D8D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503D100-E652-7828-8297-D39BAA6617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D8F9-F4FC-4937-AAC7-05C8792574E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9293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7F8CC1-6172-5861-5B62-4F38BFCE24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173752-FB4C-4263-9440-7A98A3828C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A256AB-1D28-E38A-4392-BA849D1AFB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F1D21-9B7E-4758-9800-39C8969B8BA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6143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A1C1E5-982C-4354-2089-09BC114330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3409DB-FE1C-59DA-510F-9155311485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D01350-8CDC-0164-B088-C245D5BEAB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037BF-E848-4A2B-8477-84FE611B6B2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4802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2E3B70F-E61C-41F0-7478-A75E13E048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356193B-6AB7-A559-A854-95374920F6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1C152C1-D324-644E-3ECD-C72B186FCE3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2CF3AD0-7B75-B5FB-3985-FF828AE5300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FC19A66-E8F6-E912-507E-33B448FC2F4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A805538-3E5F-496B-8A93-902088672ED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egnaposto numero diapositiva 5">
            <a:extLst>
              <a:ext uri="{FF2B5EF4-FFF2-40B4-BE49-F238E27FC236}">
                <a16:creationId xmlns:a16="http://schemas.microsoft.com/office/drawing/2014/main" id="{8D1A55D3-DB4B-84D2-6E51-CC2DC7445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1B3E6C1-F332-4663-9F87-363EF9F42DF1}" type="slidenum">
              <a:rPr lang="it-IT" altLang="it-IT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it-IT" altLang="it-IT" sz="14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892CFAB2-3D3D-E295-447E-8B5585DD16D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2133600"/>
            <a:ext cx="7772400" cy="1470025"/>
          </a:xfrm>
        </p:spPr>
        <p:txBody>
          <a:bodyPr/>
          <a:lstStyle/>
          <a:p>
            <a:pPr eaLnBrk="1" hangingPunct="1"/>
            <a:br>
              <a:rPr lang="it-IT" altLang="it-IT" sz="1600" dirty="0"/>
            </a:br>
            <a:r>
              <a:rPr lang="it-IT" altLang="it-IT" sz="1800" dirty="0"/>
              <a:t> Prof. Giovanni Zampini </a:t>
            </a:r>
            <a:br>
              <a:rPr lang="it-IT" altLang="it-IT" sz="1800" dirty="0"/>
            </a:br>
            <a:r>
              <a:rPr lang="it-IT" altLang="it-IT" sz="1800" dirty="0"/>
              <a:t> </a:t>
            </a:r>
            <a:br>
              <a:rPr lang="it-IT" altLang="it-IT" sz="1800" dirty="0"/>
            </a:br>
            <a:br>
              <a:rPr lang="it-IT" altLang="it-IT" sz="1800" i="1" dirty="0"/>
            </a:br>
            <a:r>
              <a:rPr lang="it-IT" altLang="it-IT" sz="1800" i="1" dirty="0"/>
              <a:t> La sicurezza sul lavoro nel sistema degli appalti</a:t>
            </a:r>
            <a:br>
              <a:rPr lang="it-IT" altLang="it-IT" sz="1800" i="1" dirty="0"/>
            </a:br>
            <a:r>
              <a:rPr lang="it-IT" altLang="it-IT" sz="1800" i="1" dirty="0"/>
              <a:t>dopo la legge n. 56/2024</a:t>
            </a:r>
            <a:br>
              <a:rPr lang="it-IT" altLang="it-IT" sz="1800" i="1" dirty="0"/>
            </a:br>
            <a:br>
              <a:rPr lang="it-IT" altLang="it-IT" sz="1800" i="1" dirty="0"/>
            </a:br>
            <a:br>
              <a:rPr lang="it-IT" altLang="it-IT" sz="1800" i="1" dirty="0"/>
            </a:br>
            <a:r>
              <a:rPr lang="it-IT" altLang="it-IT" sz="1800" i="1" dirty="0"/>
              <a:t>Introduzione </a:t>
            </a:r>
            <a:br>
              <a:rPr lang="it-IT" altLang="it-IT" sz="1800" i="1" dirty="0"/>
            </a:br>
            <a:r>
              <a:rPr lang="it-IT" altLang="it-IT" sz="1800" i="1" dirty="0"/>
              <a:t>L’art. 2087 c.c. </a:t>
            </a:r>
            <a:br>
              <a:rPr lang="it-IT" altLang="it-IT" sz="1800" i="1" dirty="0"/>
            </a:br>
            <a:endParaRPr lang="it-IT" altLang="it-IT" sz="1800" i="1" dirty="0"/>
          </a:p>
        </p:txBody>
      </p:sp>
      <p:sp>
        <p:nvSpPr>
          <p:cNvPr id="3076" name="Text Box 4">
            <a:extLst>
              <a:ext uri="{FF2B5EF4-FFF2-40B4-BE49-F238E27FC236}">
                <a16:creationId xmlns:a16="http://schemas.microsoft.com/office/drawing/2014/main" id="{68996220-12FA-ACDA-CB08-761D715DC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52513"/>
            <a:ext cx="91440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/>
              <a:t>Università Politecnica delle Marche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/>
              <a:t>Facoltà di Ingegneria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6317E419-64AC-713C-5165-3DFE511869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/>
              <a:t>Art. 2087 cod. civ. </a:t>
            </a:r>
            <a:br>
              <a:rPr lang="it-IT" altLang="it-IT" sz="4000"/>
            </a:br>
            <a:endParaRPr lang="it-IT" altLang="it-IT" sz="4000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660D252-2EF8-4782-9D69-DDD9A25512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it-IT" altLang="it-IT" sz="1800" b="1" u="sng" dirty="0"/>
              <a:t>Se la norma è così rigorosa, perché un così elevato numero di infortuni sul lavoro e di malattie professionali nel nostro Paese</a:t>
            </a:r>
            <a:r>
              <a:rPr lang="it-IT" altLang="it-IT" sz="1800" b="1" dirty="0"/>
              <a:t>?</a:t>
            </a:r>
            <a:r>
              <a:rPr lang="it-IT" altLang="it-IT" sz="1800" dirty="0"/>
              <a:t> </a:t>
            </a:r>
          </a:p>
          <a:p>
            <a:pPr algn="just">
              <a:lnSpc>
                <a:spcPct val="80000"/>
              </a:lnSpc>
            </a:pPr>
            <a:endParaRPr lang="it-IT" altLang="it-IT" sz="1800" dirty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it-IT" altLang="it-IT" sz="1800" dirty="0"/>
              <a:t>	fenomeno causato non da carenze della specifica normativa anti-infortunistica, ma da: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it-IT" altLang="it-IT" sz="1800" dirty="0"/>
          </a:p>
          <a:p>
            <a:pPr algn="just">
              <a:lnSpc>
                <a:spcPct val="80000"/>
              </a:lnSpc>
            </a:pPr>
            <a:r>
              <a:rPr lang="it-IT" altLang="it-IT" sz="1800" dirty="0"/>
              <a:t>inadeguata cultura della legalità e della prevenzione, che si esprime in diffusa tolleranza verso economia sommersa; </a:t>
            </a:r>
          </a:p>
          <a:p>
            <a:pPr algn="just">
              <a:lnSpc>
                <a:spcPct val="80000"/>
              </a:lnSpc>
            </a:pPr>
            <a:endParaRPr lang="it-IT" altLang="it-IT" sz="1800" dirty="0"/>
          </a:p>
          <a:p>
            <a:pPr algn="just">
              <a:lnSpc>
                <a:spcPct val="80000"/>
              </a:lnSpc>
            </a:pPr>
            <a:r>
              <a:rPr lang="it-IT" altLang="it-IT" sz="1800" dirty="0"/>
              <a:t>generale incertezza (e quindi mancanza di deterrenza) della sanzione giuridica, civile e penale;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it-IT" altLang="it-IT" sz="1800" dirty="0"/>
          </a:p>
          <a:p>
            <a:pPr algn="just">
              <a:lnSpc>
                <a:spcPct val="80000"/>
              </a:lnSpc>
            </a:pPr>
            <a:r>
              <a:rPr lang="it-IT" altLang="it-IT" sz="1800" dirty="0"/>
              <a:t>cronica insufficienza di personale e di risorse a supporto dei servizi ispettivi in capo agli istituti previdenziali e/o di vigilanza ed agli ispettorati del lavoro, accentuata dalle politiche comunitarie.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>
            <a:extLst>
              <a:ext uri="{FF2B5EF4-FFF2-40B4-BE49-F238E27FC236}">
                <a16:creationId xmlns:a16="http://schemas.microsoft.com/office/drawing/2014/main" id="{A8E8000D-5905-E39D-73F2-D75A2F27EA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it-IT" altLang="it-IT"/>
              <a:t>Argomenti trattati </a:t>
            </a:r>
          </a:p>
        </p:txBody>
      </p:sp>
      <p:sp>
        <p:nvSpPr>
          <p:cNvPr id="4099" name="Segnaposto contenuto 2">
            <a:extLst>
              <a:ext uri="{FF2B5EF4-FFF2-40B4-BE49-F238E27FC236}">
                <a16:creationId xmlns:a16="http://schemas.microsoft.com/office/drawing/2014/main" id="{38765E73-0CB3-969B-3167-08434C614B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altLang="it-IT" sz="2800" dirty="0"/>
              <a:t>Introduzione: normativa e bibliografia di </a:t>
            </a:r>
            <a:r>
              <a:rPr lang="it-IT" altLang="it-IT" sz="2800" dirty="0" err="1"/>
              <a:t>riferi</a:t>
            </a:r>
            <a:r>
              <a:rPr lang="it-IT" altLang="it-IT" sz="2800" dirty="0"/>
              <a:t>-mento </a:t>
            </a:r>
          </a:p>
          <a:p>
            <a:pPr algn="just"/>
            <a:r>
              <a:rPr lang="it-IT" altLang="it-IT" sz="2800" dirty="0"/>
              <a:t>Gli attori della sicurezza negli appalti e nella cantieristica: competenze e responsabilità </a:t>
            </a:r>
          </a:p>
          <a:p>
            <a:pPr algn="just"/>
            <a:r>
              <a:rPr lang="it-IT" altLang="it-IT" sz="2800" dirty="0"/>
              <a:t>D.v.r. e p.o.s.: aspetti giuridici </a:t>
            </a:r>
          </a:p>
          <a:p>
            <a:pPr algn="just"/>
            <a:r>
              <a:rPr lang="it-IT" altLang="it-IT" sz="2800" dirty="0"/>
              <a:t>Il nuovo sistema di qualificazione delle imprese e dei lavoratori autonomi (c.d. patente a crediti); </a:t>
            </a:r>
          </a:p>
          <a:p>
            <a:pPr algn="just"/>
            <a:r>
              <a:rPr lang="it-IT" altLang="it-IT" sz="2800" dirty="0"/>
              <a:t>Vigilanza e sistema sanzionatorio (cenni).</a:t>
            </a:r>
          </a:p>
        </p:txBody>
      </p:sp>
      <p:sp>
        <p:nvSpPr>
          <p:cNvPr id="4100" name="Segnaposto numero diapositiva 3">
            <a:extLst>
              <a:ext uri="{FF2B5EF4-FFF2-40B4-BE49-F238E27FC236}">
                <a16:creationId xmlns:a16="http://schemas.microsoft.com/office/drawing/2014/main" id="{D8BA8AFB-DDE6-171C-C384-438F2DC965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A617B1D-A298-49B3-9429-B9D7EF2E8723}" type="slidenum">
              <a:rPr lang="it-IT" altLang="it-IT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it-IT" altLang="it-IT"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olo 1">
            <a:extLst>
              <a:ext uri="{FF2B5EF4-FFF2-40B4-BE49-F238E27FC236}">
                <a16:creationId xmlns:a16="http://schemas.microsoft.com/office/drawing/2014/main" id="{E9295AA4-06E6-2000-85DF-826C1E4C82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it-IT" altLang="it-IT" dirty="0"/>
              <a:t>Introduzione </a:t>
            </a:r>
          </a:p>
        </p:txBody>
      </p:sp>
      <p:sp>
        <p:nvSpPr>
          <p:cNvPr id="5123" name="Segnaposto contenuto 2">
            <a:extLst>
              <a:ext uri="{FF2B5EF4-FFF2-40B4-BE49-F238E27FC236}">
                <a16:creationId xmlns:a16="http://schemas.microsoft.com/office/drawing/2014/main" id="{B56E36D4-821E-E35F-06AB-5BD87B52313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512" y="1052736"/>
            <a:ext cx="8712968" cy="5616624"/>
          </a:xfrm>
        </p:spPr>
        <p:txBody>
          <a:bodyPr/>
          <a:lstStyle/>
          <a:p>
            <a:r>
              <a:rPr lang="it-IT" altLang="it-IT" sz="2400" dirty="0"/>
              <a:t>Normativa di riferimento </a:t>
            </a:r>
          </a:p>
          <a:p>
            <a:pPr lvl="1"/>
            <a:r>
              <a:rPr lang="it-IT" altLang="it-IT" sz="1800" b="1" dirty="0"/>
              <a:t>art. 2087 c.c.</a:t>
            </a:r>
            <a:r>
              <a:rPr lang="it-IT" altLang="it-IT" sz="1800" dirty="0"/>
              <a:t> </a:t>
            </a:r>
          </a:p>
          <a:p>
            <a:pPr lvl="1" algn="just"/>
            <a:r>
              <a:rPr lang="it-IT" altLang="it-IT" sz="1800" b="1" dirty="0"/>
              <a:t>d.lgs. n. 81/2008</a:t>
            </a:r>
            <a:r>
              <a:rPr lang="it-IT" altLang="it-IT" sz="1800" dirty="0"/>
              <a:t>, spec. titolo I (Principi comuni: artt. 1-61) e titolo IV (Cantieri temporanei o mobili art. 88-160)</a:t>
            </a:r>
          </a:p>
          <a:p>
            <a:pPr lvl="1" algn="just"/>
            <a:r>
              <a:rPr lang="it-IT" altLang="it-IT" sz="1800" b="1" dirty="0"/>
              <a:t>d.l. n. 19/2004</a:t>
            </a:r>
            <a:r>
              <a:rPr lang="it-IT" altLang="it-IT" sz="1800" dirty="0"/>
              <a:t>, conv. in </a:t>
            </a:r>
            <a:r>
              <a:rPr lang="it-IT" altLang="it-IT" sz="1800" b="1" dirty="0"/>
              <a:t>legge n. 56/2024</a:t>
            </a:r>
          </a:p>
          <a:p>
            <a:pPr lvl="1" algn="just"/>
            <a:r>
              <a:rPr lang="it-IT" altLang="it-IT" sz="1800" b="1" dirty="0"/>
              <a:t>d.m. n. 132/2024</a:t>
            </a:r>
            <a:r>
              <a:rPr lang="it-IT" altLang="it-IT" sz="1800" dirty="0"/>
              <a:t> – Regolamento relativo all'individuazione delle modalità di presentazione della domanda per il conseguimento della patente per le imprese e i lavoratori autonomi operanti nei cantieri temporanei o mobili</a:t>
            </a:r>
          </a:p>
          <a:p>
            <a:pPr lvl="1" algn="just"/>
            <a:r>
              <a:rPr lang="it-IT" altLang="it-IT" sz="1800" b="1" dirty="0"/>
              <a:t>circolare INL n. </a:t>
            </a:r>
            <a:r>
              <a:rPr lang="it-IT" altLang="it-IT" sz="1800" b="1"/>
              <a:t>4/2004</a:t>
            </a:r>
            <a:r>
              <a:rPr lang="it-IT" altLang="it-IT" sz="1800"/>
              <a:t>  </a:t>
            </a:r>
          </a:p>
          <a:p>
            <a:pPr marL="457200" lvl="1" indent="0" algn="just">
              <a:buNone/>
            </a:pPr>
            <a:endParaRPr lang="it-IT" altLang="it-IT" sz="1800" dirty="0"/>
          </a:p>
          <a:p>
            <a:pPr lvl="1" algn="just">
              <a:buFont typeface="Symbol" panose="05050102010706020507" pitchFamily="18" charset="2"/>
              <a:buChar char="Þ"/>
            </a:pPr>
            <a:r>
              <a:rPr lang="it-IT" altLang="it-IT" sz="2400" dirty="0">
                <a:sym typeface="Symbol" panose="05050102010706020507" pitchFamily="18" charset="2"/>
              </a:rPr>
              <a:t> Disciplina frammentata </a:t>
            </a:r>
          </a:p>
          <a:p>
            <a:pPr marL="457200" lvl="1" indent="0" algn="just">
              <a:buNone/>
            </a:pPr>
            <a:r>
              <a:rPr lang="it-IT" altLang="it-IT" sz="1800" dirty="0"/>
              <a:t>nelle slides che seguono vi è selezione di materiali normativi rilevanti per individuare, nelle catene degli appalti, </a:t>
            </a:r>
            <a:r>
              <a:rPr lang="it-IT" alt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dinamiche organizzative</a:t>
            </a:r>
            <a:r>
              <a:rPr lang="it-IT" altLang="it-IT" sz="1800" dirty="0"/>
              <a:t> e </a:t>
            </a:r>
            <a:r>
              <a:rPr lang="it-IT" alt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allocazione di competenze e responsabilità tra i vari attori della sicurezza</a:t>
            </a:r>
            <a:r>
              <a:rPr lang="it-IT" altLang="it-IT" sz="1800" dirty="0"/>
              <a:t>, soprattutto alla luce dell’evoluzione normativa e giurisprudenziale più recente     </a:t>
            </a:r>
          </a:p>
        </p:txBody>
      </p:sp>
      <p:sp>
        <p:nvSpPr>
          <p:cNvPr id="5124" name="Segnaposto numero diapositiva 3">
            <a:extLst>
              <a:ext uri="{FF2B5EF4-FFF2-40B4-BE49-F238E27FC236}">
                <a16:creationId xmlns:a16="http://schemas.microsoft.com/office/drawing/2014/main" id="{443615FE-AA72-023A-400B-39850FDE79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504DBDB-340C-4B48-A0D7-39A3AB171FB0}" type="slidenum">
              <a:rPr lang="it-IT" altLang="it-IT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it-IT" altLang="it-IT"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olo 1">
            <a:extLst>
              <a:ext uri="{FF2B5EF4-FFF2-40B4-BE49-F238E27FC236}">
                <a16:creationId xmlns:a16="http://schemas.microsoft.com/office/drawing/2014/main" id="{15D59500-2990-420E-9449-C70C5BBDD2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it-IT" altLang="it-IT"/>
              <a:t>Introduzione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247531-A856-CD7B-15BA-3F60C4E34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pPr algn="just">
              <a:defRPr/>
            </a:pPr>
            <a:r>
              <a:rPr lang="it-IT" sz="2000" dirty="0"/>
              <a:t>Bibliografia essenziale: </a:t>
            </a:r>
            <a:r>
              <a:rPr lang="it-IT" sz="1800" dirty="0"/>
              <a:t>  </a:t>
            </a:r>
          </a:p>
          <a:p>
            <a:pPr lvl="1" algn="just">
              <a:defRPr/>
            </a:pPr>
            <a:r>
              <a:rPr lang="it-IT" sz="1800" dirty="0"/>
              <a:t>R. </a:t>
            </a:r>
            <a:r>
              <a:rPr lang="it-IT" sz="1800" cap="small" dirty="0"/>
              <a:t>Guariniello</a:t>
            </a:r>
            <a:r>
              <a:rPr lang="it-IT" sz="1800" dirty="0"/>
              <a:t>, </a:t>
            </a:r>
            <a:r>
              <a:rPr lang="it-IT" sz="1800" i="1" dirty="0"/>
              <a:t>Il T.U. Sicurezza sul lavoro commentato con la giurisprudenza</a:t>
            </a:r>
            <a:r>
              <a:rPr lang="it-IT" sz="1800" dirty="0"/>
              <a:t>, Milano, Wolters Kluwer, XIII ed. 2024.</a:t>
            </a:r>
          </a:p>
          <a:p>
            <a:pPr lvl="1" algn="just">
              <a:defRPr/>
            </a:pPr>
            <a:r>
              <a:rPr lang="it-IT" sz="1800" dirty="0"/>
              <a:t>L. </a:t>
            </a:r>
            <a:r>
              <a:rPr lang="it-IT" sz="1800" cap="small" dirty="0"/>
              <a:t>Montuschi </a:t>
            </a:r>
            <a:r>
              <a:rPr lang="it-IT" sz="1800" dirty="0"/>
              <a:t>(diretto da), </a:t>
            </a:r>
            <a:r>
              <a:rPr lang="it-IT" sz="1800" i="1" dirty="0"/>
              <a:t>La nuova sicurezza sul lavoro. D.lgs. 9 aprile 2008, n. 81 e successive modifiche</a:t>
            </a:r>
            <a:r>
              <a:rPr lang="it-IT" sz="1800" dirty="0"/>
              <a:t>, vol. I, II, III, Bologna, Zanichelli, 2011. </a:t>
            </a:r>
          </a:p>
          <a:p>
            <a:pPr lvl="1" algn="just">
              <a:defRPr/>
            </a:pPr>
            <a:r>
              <a:rPr lang="it-IT" sz="1800" dirty="0"/>
              <a:t>P. </a:t>
            </a:r>
            <a:r>
              <a:rPr lang="it-IT" sz="1800" cap="small" dirty="0"/>
              <a:t>Pascucci</a:t>
            </a:r>
            <a:r>
              <a:rPr lang="it-IT" sz="1800" dirty="0"/>
              <a:t>, </a:t>
            </a:r>
            <a:r>
              <a:rPr lang="it-IT" sz="1800" i="1" dirty="0"/>
              <a:t>La tutela della salute e della sicurezza sul lavoro: il Titolo I del d.lgs. n. 81/2008 dopo il Jobs Act</a:t>
            </a:r>
            <a:r>
              <a:rPr lang="it-IT" sz="1800" dirty="0"/>
              <a:t>., Fano, Aras Edizioni, 2017. </a:t>
            </a:r>
          </a:p>
          <a:p>
            <a:pPr lvl="1" algn="just">
              <a:defRPr/>
            </a:pPr>
            <a:r>
              <a:rPr lang="it-IT" sz="1800" dirty="0"/>
              <a:t>P. </a:t>
            </a:r>
            <a:r>
              <a:rPr lang="it-IT" sz="1800" cap="small" dirty="0"/>
              <a:t>Pascucci</a:t>
            </a:r>
            <a:r>
              <a:rPr lang="it-IT" sz="1800" dirty="0"/>
              <a:t>, M. </a:t>
            </a:r>
            <a:r>
              <a:rPr lang="it-IT" sz="1800" cap="small" dirty="0"/>
              <a:t>Giovannone</a:t>
            </a:r>
            <a:r>
              <a:rPr lang="it-IT" sz="1800" dirty="0"/>
              <a:t>, </a:t>
            </a:r>
            <a:r>
              <a:rPr lang="it-IT" sz="1800" i="1" dirty="0"/>
              <a:t>La patente tramite crediti nei cantieri temporanei o mobili: uno strumento di qualificazione delle imprese o di verifica di regolarità?</a:t>
            </a:r>
            <a:r>
              <a:rPr lang="it-IT" sz="1800" dirty="0"/>
              <a:t>, in </a:t>
            </a:r>
            <a:r>
              <a:rPr lang="it-IT" sz="1800" i="1" dirty="0"/>
              <a:t>Dir. Sic. Lav</a:t>
            </a:r>
            <a:r>
              <a:rPr lang="it-IT" sz="1800" dirty="0"/>
              <a:t>., 2024, n. 2, pag. 294-334.</a:t>
            </a:r>
          </a:p>
          <a:p>
            <a:pPr lvl="1" algn="just">
              <a:defRPr/>
            </a:pPr>
            <a:r>
              <a:rPr lang="it-IT" sz="1800" dirty="0"/>
              <a:t>M. </a:t>
            </a:r>
            <a:r>
              <a:rPr lang="it-IT" sz="1800" cap="small" dirty="0"/>
              <a:t>Persiani</a:t>
            </a:r>
            <a:r>
              <a:rPr lang="it-IT" sz="1800" dirty="0"/>
              <a:t>, M. </a:t>
            </a:r>
            <a:r>
              <a:rPr lang="it-IT" sz="1800" cap="small" dirty="0"/>
              <a:t>Lepore </a:t>
            </a:r>
            <a:r>
              <a:rPr lang="it-IT" sz="1800" dirty="0"/>
              <a:t>(diretto da), </a:t>
            </a:r>
            <a:r>
              <a:rPr lang="it-IT" sz="1800" i="1" dirty="0"/>
              <a:t>Il nuovo diritto della sicurezza sul lavoro</a:t>
            </a:r>
            <a:r>
              <a:rPr lang="it-IT" sz="1800" dirty="0"/>
              <a:t>, Torino, Utet, 2012.  </a:t>
            </a:r>
          </a:p>
          <a:p>
            <a:pPr lvl="1" algn="just">
              <a:defRPr/>
            </a:pPr>
            <a:r>
              <a:rPr lang="it-IT" sz="1800" dirty="0"/>
              <a:t>P. </a:t>
            </a:r>
            <a:r>
              <a:rPr lang="it-IT" sz="1800" cap="small" dirty="0"/>
              <a:t>Tullini</a:t>
            </a:r>
            <a:r>
              <a:rPr lang="it-IT" sz="1800" dirty="0"/>
              <a:t>, </a:t>
            </a:r>
            <a:r>
              <a:rPr lang="it-IT" sz="1800" i="1" dirty="0"/>
              <a:t>Introduzione al diritto della sicurezza sul lavoro</a:t>
            </a:r>
            <a:r>
              <a:rPr lang="it-IT" sz="1800" dirty="0"/>
              <a:t>, Torino, Giappichelli, 2022. </a:t>
            </a:r>
          </a:p>
          <a:p>
            <a:pPr lvl="1" algn="just">
              <a:defRPr/>
            </a:pPr>
            <a:r>
              <a:rPr lang="it-IT" sz="1800" dirty="0"/>
              <a:t>G. </a:t>
            </a:r>
            <a:r>
              <a:rPr lang="it-IT" sz="1800" cap="small" dirty="0"/>
              <a:t>Zampini</a:t>
            </a:r>
            <a:r>
              <a:rPr lang="it-IT" sz="1800" dirty="0"/>
              <a:t>, </a:t>
            </a:r>
            <a:r>
              <a:rPr lang="it-IT" sz="1800" i="1" dirty="0"/>
              <a:t>Sicurezza sul lavoro e multidatorialità. Quali soluzioni per la tutela dei lavoratori?</a:t>
            </a:r>
            <a:r>
              <a:rPr lang="it-IT" sz="1800" dirty="0"/>
              <a:t>, in </a:t>
            </a:r>
            <a:r>
              <a:rPr lang="it-IT" sz="1800" i="1" dirty="0"/>
              <a:t>Arg. Dir. Lav</a:t>
            </a:r>
            <a:r>
              <a:rPr lang="it-IT" sz="1800" dirty="0"/>
              <a:t>., 2024, n. 2, pag. 243-264. </a:t>
            </a:r>
          </a:p>
        </p:txBody>
      </p:sp>
      <p:sp>
        <p:nvSpPr>
          <p:cNvPr id="6148" name="Segnaposto numero diapositiva 3">
            <a:extLst>
              <a:ext uri="{FF2B5EF4-FFF2-40B4-BE49-F238E27FC236}">
                <a16:creationId xmlns:a16="http://schemas.microsoft.com/office/drawing/2014/main" id="{F9876F8A-9EDB-3756-99CE-504A3B830E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6047A1-B798-4927-B9D9-E06A8E65790C}" type="slidenum">
              <a:rPr lang="it-IT" altLang="it-IT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it-IT" altLang="it-IT"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FEA89DC8-95C4-7652-14A9-8847F18187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it-IT" altLang="it-IT"/>
              <a:t>Art. 2087 cod. civ. 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1C91C705-7DE5-F9AE-A1AA-CE734872DC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400675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it-IT" altLang="it-IT" sz="1800" b="1"/>
              <a:t>1.</a:t>
            </a:r>
            <a:r>
              <a:rPr lang="it-IT" altLang="it-IT" sz="1800"/>
              <a:t> </a:t>
            </a:r>
            <a:r>
              <a:rPr lang="it-IT" altLang="it-IT" sz="1800" b="1" u="sng"/>
              <a:t>Contenuto della norma</a:t>
            </a:r>
            <a:r>
              <a:rPr lang="it-IT" altLang="it-IT" sz="1800"/>
              <a:t>: “l</a:t>
            </a:r>
            <a:r>
              <a:rPr lang="it-IT" altLang="it-IT" sz="1800" i="1"/>
              <a:t>’imprenditore</a:t>
            </a:r>
            <a:r>
              <a:rPr lang="it-IT" altLang="it-IT" sz="1800"/>
              <a:t>”</a:t>
            </a:r>
            <a:r>
              <a:rPr lang="it-IT" altLang="it-IT" sz="1800" i="1"/>
              <a:t> </a:t>
            </a:r>
            <a:r>
              <a:rPr lang="it-IT" altLang="it-IT" sz="1800"/>
              <a:t>è obbligato</a:t>
            </a:r>
            <a:r>
              <a:rPr lang="it-IT" altLang="it-IT" sz="1800" i="1"/>
              <a:t> </a:t>
            </a:r>
            <a:r>
              <a:rPr lang="it-IT" altLang="it-IT" sz="1800"/>
              <a:t>“</a:t>
            </a:r>
            <a:r>
              <a:rPr lang="it-IT" altLang="it-IT" sz="1800" i="1"/>
              <a:t>ad adottare nell’esercizio dell’impresa le misure che, secondo la particolarità del lavoro, l’esperienza e la tecnica, sono necessarie a tutelare l’integrità fisica e la personalità morale dei prestatori di lavoro”.</a:t>
            </a:r>
            <a:r>
              <a:rPr lang="it-IT" altLang="it-IT" sz="1800"/>
              <a:t>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it-IT" altLang="it-IT" sz="1800" b="1"/>
          </a:p>
          <a:p>
            <a:pPr algn="just">
              <a:lnSpc>
                <a:spcPct val="90000"/>
              </a:lnSpc>
              <a:buFontTx/>
              <a:buNone/>
            </a:pPr>
            <a:r>
              <a:rPr lang="it-IT" altLang="it-IT" sz="1800" b="1"/>
              <a:t>2.</a:t>
            </a:r>
            <a:r>
              <a:rPr lang="it-IT" altLang="it-IT" sz="1800"/>
              <a:t> </a:t>
            </a:r>
            <a:r>
              <a:rPr lang="it-IT" altLang="it-IT" sz="1800" b="1" u="sng"/>
              <a:t>Collocazione temporale e sistematica della norma</a:t>
            </a:r>
            <a:r>
              <a:rPr lang="it-IT" altLang="it-IT" sz="1800"/>
              <a:t>: è contenuta in un </a:t>
            </a:r>
            <a:r>
              <a:rPr lang="it-IT" altLang="it-IT" sz="1800" i="1"/>
              <a:t>corpus</a:t>
            </a:r>
            <a:r>
              <a:rPr lang="it-IT" altLang="it-IT" sz="1800"/>
              <a:t> normativo entrato in vigore durante il periodo corporativo (cod. civ. è del 1942), ma può considerarsi come attuazione dei principi costituzionali di tutela del diritto al lavoro (artt. 4 e 35 Cost.) e del diritto alla salute (art. 32 Cost.)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it-IT" altLang="it-IT" sz="1800"/>
          </a:p>
          <a:p>
            <a:pPr algn="just">
              <a:lnSpc>
                <a:spcPct val="90000"/>
              </a:lnSpc>
              <a:buFontTx/>
              <a:buNone/>
            </a:pPr>
            <a:r>
              <a:rPr lang="it-IT" altLang="it-IT" sz="1800" b="1"/>
              <a:t>3.</a:t>
            </a:r>
            <a:r>
              <a:rPr lang="it-IT" altLang="it-IT" sz="1800"/>
              <a:t> </a:t>
            </a:r>
            <a:r>
              <a:rPr lang="it-IT" altLang="it-IT" sz="1800" b="1" u="sng"/>
              <a:t>Formulazione della norma</a:t>
            </a:r>
            <a:r>
              <a:rPr lang="it-IT" altLang="it-IT" sz="1800"/>
              <a:t>: (</a:t>
            </a:r>
            <a:r>
              <a:rPr lang="it-IT" altLang="it-IT" sz="1800" b="1"/>
              <a:t>norma) c.d. in bianco</a:t>
            </a:r>
            <a:r>
              <a:rPr lang="it-IT" altLang="it-IT" sz="1800"/>
              <a:t>, strutturalmente aperta e teleologicamente determinata: contenuto precettivo non specificato proprio per consentirne continuo rinnovamento, alla luce dei dati acquisiti dalla scienza e dalla tecnologia;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it-IT" altLang="it-IT" sz="1800"/>
          </a:p>
          <a:p>
            <a:pPr algn="just">
              <a:lnSpc>
                <a:spcPct val="90000"/>
              </a:lnSpc>
              <a:buFontTx/>
              <a:buNone/>
            </a:pPr>
            <a:r>
              <a:rPr lang="it-IT" altLang="it-IT" sz="1800" b="1"/>
              <a:t>4. </a:t>
            </a:r>
            <a:r>
              <a:rPr lang="it-IT" altLang="it-IT" sz="1800" b="1" u="sng"/>
              <a:t>Ambito di applicazione della norma</a:t>
            </a:r>
            <a:r>
              <a:rPr lang="it-IT" altLang="it-IT" sz="1800"/>
              <a:t>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it-IT" altLang="it-IT" sz="1800"/>
              <a:t>     La norma si applica solo agli imprenditori? No, si applica a tutti i datori di lavoro, imprenditori e non; dottrina e giurisprudenza unanimi interpretano art. 2087 alla luce dell’art. 35 Cost.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92E4B02B-0672-603B-6BAB-2B97264353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/>
              <a:t>Art. 2087 cod. civ. </a:t>
            </a:r>
            <a:br>
              <a:rPr lang="it-IT" altLang="it-IT" sz="4000"/>
            </a:br>
            <a:endParaRPr lang="it-IT" altLang="it-IT" sz="4000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AC0D0D45-2003-2C39-3A65-77663AB78E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it-IT" altLang="it-IT" b="1"/>
              <a:t>	</a:t>
            </a:r>
            <a:r>
              <a:rPr lang="it-IT" altLang="it-IT" sz="1800" b="1"/>
              <a:t>5. </a:t>
            </a:r>
            <a:r>
              <a:rPr lang="it-IT" altLang="it-IT" sz="1800" b="1" u="sng"/>
              <a:t>Funzione della norma</a:t>
            </a:r>
            <a:r>
              <a:rPr lang="it-IT" altLang="it-IT" sz="1800"/>
              <a:t>:</a:t>
            </a:r>
            <a:r>
              <a:rPr lang="it-IT" altLang="it-IT" sz="1800" b="1"/>
              <a:t> “chiusura” del sistema infortunistico</a:t>
            </a:r>
            <a:r>
              <a:rPr lang="it-IT" altLang="it-IT" sz="1800"/>
              <a:t>, </a:t>
            </a:r>
            <a:r>
              <a:rPr lang="it-IT" altLang="it-IT" sz="1800" b="1"/>
              <a:t>poiché</a:t>
            </a:r>
            <a:r>
              <a:rPr lang="it-IT" altLang="it-IT" sz="1800"/>
              <a:t> </a:t>
            </a:r>
            <a:r>
              <a:rPr lang="it-IT" altLang="it-IT" sz="1800" b="1"/>
              <a:t>integra la normativa specifica </a:t>
            </a:r>
            <a:r>
              <a:rPr lang="it-IT" altLang="it-IT" sz="1800"/>
              <a:t>(d.lgs. n. 626/1994 e poi d.lgs. n. 81/2008). </a:t>
            </a:r>
          </a:p>
          <a:p>
            <a:pPr algn="just">
              <a:buFontTx/>
              <a:buNone/>
            </a:pPr>
            <a:endParaRPr lang="it-IT" altLang="it-IT" sz="1800">
              <a:sym typeface="Symbol" panose="05050102010706020507" pitchFamily="18" charset="2"/>
            </a:endParaRPr>
          </a:p>
          <a:p>
            <a:pPr algn="just">
              <a:buFontTx/>
              <a:buNone/>
            </a:pPr>
            <a:r>
              <a:rPr lang="it-IT" altLang="it-IT" sz="1800">
                <a:sym typeface="Symbol" panose="05050102010706020507" pitchFamily="18" charset="2"/>
              </a:rPr>
              <a:t>	</a:t>
            </a:r>
            <a:r>
              <a:rPr lang="it-IT" altLang="it-IT" sz="1800"/>
              <a:t> obbligo datoriale di sicurezza è inteso in senso amplissimo, comprende i precetti prevenzionistici nominati e innominati: </a:t>
            </a:r>
            <a:r>
              <a:rPr lang="it-IT" altLang="it-IT" sz="1800" u="sng"/>
              <a:t>anche se manca una specifica misura preventiva</a:t>
            </a:r>
            <a:r>
              <a:rPr lang="it-IT" altLang="it-IT" sz="1800"/>
              <a:t>, </a:t>
            </a:r>
            <a:r>
              <a:rPr lang="it-IT" altLang="it-IT" sz="1800" u="sng"/>
              <a:t>datore di lavoro deve comunque adottare le misure generiche di prudenza e diligenza, nonché tutte le cautele necessarie a tutelare integrità fisica del lavoratore</a:t>
            </a:r>
            <a:r>
              <a:rPr lang="it-IT" altLang="it-IT" sz="180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30C8997-84EC-BF52-E6FD-8BB052F619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4000"/>
              <a:t>Art. 2087 cod. civ. </a:t>
            </a:r>
            <a:br>
              <a:rPr lang="it-IT" altLang="it-IT" sz="4000"/>
            </a:br>
            <a:endParaRPr lang="it-IT" altLang="it-IT" sz="4000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4B141568-9263-686C-C082-30C25895B6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it-IT" altLang="it-IT" sz="1800" b="1" u="sng"/>
              <a:t>Qual è l’ampiezza dell’obbligo datoriale di sicurezza</a:t>
            </a:r>
            <a:r>
              <a:rPr lang="it-IT" altLang="it-IT" sz="1800" b="1"/>
              <a:t>?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it-IT" altLang="it-IT" sz="1800" b="1"/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it-IT" altLang="it-IT" sz="1800" b="1"/>
              <a:t>	In particolare: esso comprende, oltre ai precetti specifici, anche </a:t>
            </a:r>
            <a:r>
              <a:rPr lang="it-IT" altLang="it-IT" sz="1800" b="1" i="1"/>
              <a:t>le misure tecnologicamente più avanzate disponibili sul mercato</a:t>
            </a:r>
            <a:r>
              <a:rPr lang="it-IT" altLang="it-IT" sz="1800" b="1"/>
              <a:t> </a:t>
            </a:r>
            <a:r>
              <a:rPr lang="it-IT" altLang="it-IT" sz="1800"/>
              <a:t> </a:t>
            </a:r>
            <a:endParaRPr lang="it-IT" altLang="it-IT" sz="1800" i="1"/>
          </a:p>
          <a:p>
            <a:pPr marL="609600" indent="-609600" algn="just">
              <a:lnSpc>
                <a:spcPct val="80000"/>
              </a:lnSpc>
              <a:buFontTx/>
              <a:buNone/>
            </a:pPr>
            <a:endParaRPr lang="it-IT" altLang="it-IT" sz="1800" i="1"/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it-IT" altLang="it-IT" sz="1800"/>
              <a:t>	(a) TESI 1 – (dottrina): </a:t>
            </a:r>
            <a:r>
              <a:rPr lang="it-IT" altLang="it-IT" sz="1800" i="1"/>
              <a:t>anche se scarsamente diffuse, di difficile reperimento e di costo elevato</a:t>
            </a:r>
            <a:r>
              <a:rPr lang="it-IT" altLang="it-IT" sz="1800"/>
              <a:t>;   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endParaRPr lang="it-IT" altLang="it-IT" sz="1800" i="1"/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it-IT" altLang="it-IT" sz="1800" i="1"/>
              <a:t>	CRITICA: </a:t>
            </a:r>
            <a:r>
              <a:rPr lang="it-IT" altLang="it-IT" sz="1800"/>
              <a:t>occorre seguire un approccio che tenga conto di tutti i valori costituzionalmente tutelati → organizzazione datoriale va orientata secondo il concetto dell’ottimizzazione congiunta dei: </a:t>
            </a:r>
          </a:p>
          <a:p>
            <a:pPr marL="990600" lvl="1" indent="-533400" algn="just">
              <a:lnSpc>
                <a:spcPct val="80000"/>
              </a:lnSpc>
            </a:pPr>
            <a:r>
              <a:rPr lang="it-IT" altLang="it-IT" sz="1800"/>
              <a:t>requisiti tecnici (efficienza della produzione); </a:t>
            </a:r>
          </a:p>
          <a:p>
            <a:pPr marL="990600" lvl="1" indent="-533400" algn="just">
              <a:lnSpc>
                <a:spcPct val="80000"/>
              </a:lnSpc>
            </a:pPr>
            <a:r>
              <a:rPr lang="it-IT" altLang="it-IT" sz="1800"/>
              <a:t>requisiti economici (competitività nel mercato); </a:t>
            </a:r>
          </a:p>
          <a:p>
            <a:pPr marL="990600" lvl="1" indent="-533400" algn="just">
              <a:lnSpc>
                <a:spcPct val="80000"/>
              </a:lnSpc>
            </a:pPr>
            <a:r>
              <a:rPr lang="it-IT" altLang="it-IT" sz="1800"/>
              <a:t>requisiti sociali (salute dei lavoratori = stato di completo benessere fisico, mentale, sociale)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A0A60E56-5B52-B427-ABE7-B30F128ACB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/>
              <a:t>Art. 2087 cod. civ. 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D08E7748-C295-6D05-FAD7-6DA00689AC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it-IT" altLang="it-IT" sz="1800" b="1" u="sng"/>
              <a:t>Qual è l’ampiezza dell’obbligo datoriale di sicurezza</a:t>
            </a:r>
            <a:r>
              <a:rPr lang="it-IT" altLang="it-IT" sz="1800" b="1"/>
              <a:t>? </a:t>
            </a:r>
          </a:p>
          <a:p>
            <a:pPr>
              <a:lnSpc>
                <a:spcPct val="90000"/>
              </a:lnSpc>
              <a:buFontTx/>
              <a:buNone/>
            </a:pPr>
            <a:endParaRPr lang="it-IT" altLang="it-IT" sz="1800" b="1"/>
          </a:p>
          <a:p>
            <a:pPr algn="just">
              <a:lnSpc>
                <a:spcPct val="90000"/>
              </a:lnSpc>
              <a:buFontTx/>
              <a:buNone/>
            </a:pPr>
            <a:r>
              <a:rPr lang="it-IT" altLang="it-IT" sz="1800" b="1"/>
              <a:t>	In particolare: esso comprende, oltre ai precetti specifici, anche </a:t>
            </a:r>
            <a:r>
              <a:rPr lang="it-IT" altLang="it-IT" sz="1800" b="1" i="1"/>
              <a:t>le misure tecnologicamente più avanzate disponibili sul mercato</a:t>
            </a:r>
            <a:endParaRPr lang="it-IT" altLang="it-IT" sz="1800" i="1"/>
          </a:p>
          <a:p>
            <a:pPr algn="just">
              <a:lnSpc>
                <a:spcPct val="90000"/>
              </a:lnSpc>
            </a:pPr>
            <a:endParaRPr lang="it-IT" altLang="it-IT" sz="1800" i="1"/>
          </a:p>
          <a:p>
            <a:pPr algn="just">
              <a:lnSpc>
                <a:spcPct val="90000"/>
              </a:lnSpc>
            </a:pPr>
            <a:r>
              <a:rPr lang="it-IT" altLang="it-IT" sz="1600" i="1"/>
              <a:t>(</a:t>
            </a:r>
            <a:r>
              <a:rPr lang="it-IT" altLang="it-IT" sz="1800" i="1"/>
              <a:t>b)</a:t>
            </a:r>
            <a:r>
              <a:rPr lang="it-IT" altLang="it-IT" sz="1800"/>
              <a:t> TESI 2 – (giurisprudenza di legittimità): </a:t>
            </a:r>
            <a:r>
              <a:rPr lang="it-IT" altLang="it-IT" sz="1800" i="1"/>
              <a:t>purché </a:t>
            </a:r>
            <a:r>
              <a:rPr lang="it-IT" altLang="it-IT" sz="1800" i="1" u="sng"/>
              <a:t>sufficientemente diffuse</a:t>
            </a:r>
            <a:r>
              <a:rPr lang="it-IT" altLang="it-IT" sz="1800" i="1"/>
              <a:t>, </a:t>
            </a:r>
            <a:r>
              <a:rPr lang="it-IT" altLang="it-IT" sz="1800" i="1" u="sng"/>
              <a:t>di facile reperimento</a:t>
            </a:r>
            <a:r>
              <a:rPr lang="it-IT" altLang="it-IT" sz="1800" i="1"/>
              <a:t> e di </a:t>
            </a:r>
            <a:r>
              <a:rPr lang="it-IT" altLang="it-IT" sz="1800" i="1" u="sng"/>
              <a:t>costo ragionevole</a:t>
            </a:r>
            <a:r>
              <a:rPr lang="it-IT" altLang="it-IT" sz="1800" i="1"/>
              <a:t> (= sostenibile, tale da non porre l’impresa fuori mercato)</a:t>
            </a:r>
            <a:r>
              <a:rPr lang="it-IT" altLang="it-IT" sz="1800"/>
              <a:t>; sicurezza come “arte del possibile”; datore di lavoro è vincolato ad informarsi/formarsi sulle nuove tecnologie e ad adeguare l’apparato tecnico di sicurezza della propria azienda con misure effettivamente realizzabili; </a:t>
            </a:r>
          </a:p>
          <a:p>
            <a:pPr algn="just">
              <a:lnSpc>
                <a:spcPct val="90000"/>
              </a:lnSpc>
            </a:pPr>
            <a:endParaRPr lang="it-IT" altLang="it-IT" sz="1800"/>
          </a:p>
          <a:p>
            <a:pPr algn="just">
              <a:lnSpc>
                <a:spcPct val="90000"/>
              </a:lnSpc>
            </a:pPr>
            <a:r>
              <a:rPr lang="it-IT" altLang="it-IT" sz="1800" i="1"/>
              <a:t>(c) </a:t>
            </a:r>
            <a:r>
              <a:rPr lang="it-IT" altLang="it-IT" sz="1800"/>
              <a:t>TESI 3 – (giurisprudenza costituzionale: Corte Cost. n. 312/1996): </a:t>
            </a:r>
            <a:r>
              <a:rPr lang="it-IT" altLang="it-IT" sz="1800" i="1"/>
              <a:t>purché </a:t>
            </a:r>
            <a:r>
              <a:rPr lang="it-IT" altLang="it-IT" sz="1800" i="1" u="sng"/>
              <a:t>sufficientemente diffuse</a:t>
            </a:r>
            <a:r>
              <a:rPr lang="it-IT" altLang="it-IT" sz="1800" i="1"/>
              <a:t> </a:t>
            </a:r>
            <a:r>
              <a:rPr lang="it-IT" altLang="it-IT" sz="1800" i="1" u="sng"/>
              <a:t>nello</a:t>
            </a:r>
            <a:r>
              <a:rPr lang="it-IT" altLang="it-IT" sz="1800" i="1"/>
              <a:t> </a:t>
            </a:r>
            <a:r>
              <a:rPr lang="it-IT" altLang="it-IT" sz="1800" i="1" u="sng"/>
              <a:t>specifico</a:t>
            </a:r>
            <a:r>
              <a:rPr lang="it-IT" altLang="it-IT" sz="1800" i="1"/>
              <a:t> </a:t>
            </a:r>
            <a:r>
              <a:rPr lang="it-IT" altLang="it-IT" sz="1800" i="1" u="sng"/>
              <a:t>settore</a:t>
            </a:r>
            <a:r>
              <a:rPr lang="it-IT" altLang="it-IT" sz="1800" i="1"/>
              <a:t> </a:t>
            </a:r>
            <a:r>
              <a:rPr lang="it-IT" altLang="it-IT" sz="1800" i="1" u="sng"/>
              <a:t>produttivo</a:t>
            </a:r>
            <a:r>
              <a:rPr lang="it-IT" altLang="it-IT" sz="1800" i="1"/>
              <a:t>, di facile reperimento e di costo ragionevole (= sostenibile, tale da non porre l’impresa fuori mercato)</a:t>
            </a:r>
            <a:r>
              <a:rPr lang="it-IT" altLang="it-IT" sz="1800"/>
              <a:t>;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0FBCEEA8-EC7C-4616-F2B0-AA027E3244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/>
              <a:t>Art. 2087 cod. civ. 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8CF04F26-2403-CA4A-65AA-14FF8CA51B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it-IT" altLang="it-IT" sz="2000" dirty="0"/>
              <a:t>→ </a:t>
            </a:r>
            <a:r>
              <a:rPr lang="it-IT" altLang="it-IT" sz="2000" b="1" u="sng" dirty="0"/>
              <a:t>INCERTEZZA DEL DIRITTO</a:t>
            </a:r>
            <a:r>
              <a:rPr lang="it-IT" altLang="it-IT" sz="2000" dirty="0"/>
              <a:t> </a:t>
            </a:r>
          </a:p>
          <a:p>
            <a:pPr algn="just">
              <a:defRPr/>
            </a:pPr>
            <a:endParaRPr lang="it-IT" altLang="it-IT" sz="2000" dirty="0"/>
          </a:p>
          <a:p>
            <a:pPr algn="just">
              <a:defRPr/>
            </a:pPr>
            <a:r>
              <a:rPr lang="it-IT" altLang="it-IT" sz="2000" dirty="0"/>
              <a:t>Responsabilità datoriale per infortunio può esser accertata anche quando non siano state violate specifiche norme di prevenzione </a:t>
            </a:r>
          </a:p>
          <a:p>
            <a:pPr marL="0" indent="0" algn="just">
              <a:buFontTx/>
              <a:buNone/>
              <a:defRPr/>
            </a:pPr>
            <a:endParaRPr lang="it-IT" altLang="it-IT" sz="2000" dirty="0"/>
          </a:p>
          <a:p>
            <a:pPr algn="just">
              <a:defRPr/>
            </a:pPr>
            <a:r>
              <a:rPr lang="it-IT" altLang="it-IT" sz="2000" dirty="0"/>
              <a:t>→ situazione di incertezza: datore di lavoro e tutti gli attori responsabili rischiano pesanti condanne civili e penali, talvolta senza aver potuto conoscere con esattezza </a:t>
            </a:r>
            <a:r>
              <a:rPr lang="it-IT" altLang="it-IT" sz="2000" i="1" dirty="0"/>
              <a:t>ex ante</a:t>
            </a:r>
            <a:r>
              <a:rPr lang="it-IT" altLang="it-IT" sz="2000" dirty="0"/>
              <a:t> le regole di condotta, individuate dal giudice solo </a:t>
            </a:r>
            <a:r>
              <a:rPr lang="it-IT" altLang="it-IT" sz="2000" i="1" dirty="0"/>
              <a:t>ex post</a:t>
            </a:r>
            <a:r>
              <a:rPr lang="it-IT" altLang="it-IT" sz="2000" dirty="0"/>
              <a:t>, in base al proprio orientamento.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1252</Words>
  <Application>Microsoft Office PowerPoint</Application>
  <PresentationFormat>Presentazione su schermo (4:3)</PresentationFormat>
  <Paragraphs>81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3" baseType="lpstr">
      <vt:lpstr>Arial</vt:lpstr>
      <vt:lpstr>Symbol</vt:lpstr>
      <vt:lpstr>Struttura predefinita</vt:lpstr>
      <vt:lpstr>  Prof. Giovanni Zampini      La sicurezza sul lavoro nel sistema degli appalti dopo la legge n. 56/2024   Introduzione  L’art. 2087 c.c.  </vt:lpstr>
      <vt:lpstr>Argomenti trattati </vt:lpstr>
      <vt:lpstr>Introduzione </vt:lpstr>
      <vt:lpstr>Introduzione </vt:lpstr>
      <vt:lpstr>Art. 2087 cod. civ. </vt:lpstr>
      <vt:lpstr>Art. 2087 cod. civ.  </vt:lpstr>
      <vt:lpstr>Art. 2087 cod. civ.  </vt:lpstr>
      <vt:lpstr>Art. 2087 cod. civ. </vt:lpstr>
      <vt:lpstr>Art. 2087 cod. civ. </vt:lpstr>
      <vt:lpstr>Art. 2087 cod. civ.  </vt:lpstr>
    </vt:vector>
  </TitlesOfParts>
  <Company>Università Politecnica delle Marche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Roberto Giulianelli  Fincantieri prima di Fincantieri. Da holding pubblica a società operativa, 1959-1984</dc:title>
  <dc:creator>Roberto Giulianelli</dc:creator>
  <cp:lastModifiedBy>GIOVANNI ZAMPINI</cp:lastModifiedBy>
  <cp:revision>259</cp:revision>
  <dcterms:created xsi:type="dcterms:W3CDTF">2010-07-09T08:22:42Z</dcterms:created>
  <dcterms:modified xsi:type="dcterms:W3CDTF">2024-12-12T20:48:02Z</dcterms:modified>
</cp:coreProperties>
</file>