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34"/>
  </p:notesMasterIdLst>
  <p:handoutMasterIdLst>
    <p:handoutMasterId r:id="rId35"/>
  </p:handoutMasterIdLst>
  <p:sldIdLst>
    <p:sldId id="276" r:id="rId2"/>
    <p:sldId id="315" r:id="rId3"/>
    <p:sldId id="306" r:id="rId4"/>
    <p:sldId id="319" r:id="rId5"/>
    <p:sldId id="320" r:id="rId6"/>
    <p:sldId id="316" r:id="rId7"/>
    <p:sldId id="317" r:id="rId8"/>
    <p:sldId id="295" r:id="rId9"/>
    <p:sldId id="322" r:id="rId10"/>
    <p:sldId id="321" r:id="rId11"/>
    <p:sldId id="323" r:id="rId12"/>
    <p:sldId id="326" r:id="rId13"/>
    <p:sldId id="328" r:id="rId14"/>
    <p:sldId id="324" r:id="rId15"/>
    <p:sldId id="331" r:id="rId16"/>
    <p:sldId id="281" r:id="rId17"/>
    <p:sldId id="279" r:id="rId18"/>
    <p:sldId id="344" r:id="rId19"/>
    <p:sldId id="334" r:id="rId20"/>
    <p:sldId id="335" r:id="rId21"/>
    <p:sldId id="336" r:id="rId22"/>
    <p:sldId id="337" r:id="rId23"/>
    <p:sldId id="338" r:id="rId24"/>
    <p:sldId id="339" r:id="rId25"/>
    <p:sldId id="341" r:id="rId26"/>
    <p:sldId id="342" r:id="rId27"/>
    <p:sldId id="343" r:id="rId28"/>
    <p:sldId id="346" r:id="rId29"/>
    <p:sldId id="345" r:id="rId30"/>
    <p:sldId id="333" r:id="rId31"/>
    <p:sldId id="307" r:id="rId32"/>
    <p:sldId id="278" r:id="rId3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336699"/>
    <a:srgbClr val="008080"/>
    <a:srgbClr val="009999"/>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416DC7-3B8A-4A36-8AE0-410CB3073631}" v="35" dt="2024-12-12T22:45:15.5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25" autoAdjust="0"/>
    <p:restoredTop sz="94728" autoAdjust="0"/>
  </p:normalViewPr>
  <p:slideViewPr>
    <p:cSldViewPr>
      <p:cViewPr varScale="1">
        <p:scale>
          <a:sx n="92" d="100"/>
          <a:sy n="92" d="100"/>
        </p:scale>
        <p:origin x="953"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ZAMPINI" userId="a2842a27-8ae0-41ea-bb17-78177203c3a7" providerId="ADAL" clId="{C4416DC7-3B8A-4A36-8AE0-410CB3073631}"/>
    <pc:docChg chg="undo custSel addSld delSld modSld sldOrd">
      <pc:chgData name="GIOVANNI ZAMPINI" userId="a2842a27-8ae0-41ea-bb17-78177203c3a7" providerId="ADAL" clId="{C4416DC7-3B8A-4A36-8AE0-410CB3073631}" dt="2024-12-12T22:49:05.588" v="2740" actId="114"/>
      <pc:docMkLst>
        <pc:docMk/>
      </pc:docMkLst>
      <pc:sldChg chg="addSp">
        <pc:chgData name="GIOVANNI ZAMPINI" userId="a2842a27-8ae0-41ea-bb17-78177203c3a7" providerId="ADAL" clId="{C4416DC7-3B8A-4A36-8AE0-410CB3073631}" dt="2024-12-11T12:02:59.226" v="8"/>
        <pc:sldMkLst>
          <pc:docMk/>
          <pc:sldMk cId="0" sldId="276"/>
        </pc:sldMkLst>
        <pc:picChg chg="add">
          <ac:chgData name="GIOVANNI ZAMPINI" userId="a2842a27-8ae0-41ea-bb17-78177203c3a7" providerId="ADAL" clId="{C4416DC7-3B8A-4A36-8AE0-410CB3073631}" dt="2024-12-11T12:02:43.787" v="7"/>
          <ac:picMkLst>
            <pc:docMk/>
            <pc:sldMk cId="0" sldId="276"/>
            <ac:picMk id="2" creationId="{92368A88-9D08-2324-3CAC-E47D14954496}"/>
          </ac:picMkLst>
        </pc:picChg>
        <pc:picChg chg="add">
          <ac:chgData name="GIOVANNI ZAMPINI" userId="a2842a27-8ae0-41ea-bb17-78177203c3a7" providerId="ADAL" clId="{C4416DC7-3B8A-4A36-8AE0-410CB3073631}" dt="2024-12-11T12:02:59.226" v="8"/>
          <ac:picMkLst>
            <pc:docMk/>
            <pc:sldMk cId="0" sldId="276"/>
            <ac:picMk id="3" creationId="{3008AC78-C511-6BD0-3CD3-6131458782FC}"/>
          </ac:picMkLst>
        </pc:picChg>
      </pc:sldChg>
      <pc:sldChg chg="modSp mod">
        <pc:chgData name="GIOVANNI ZAMPINI" userId="a2842a27-8ae0-41ea-bb17-78177203c3a7" providerId="ADAL" clId="{C4416DC7-3B8A-4A36-8AE0-410CB3073631}" dt="2024-12-12T22:29:19.886" v="2375" actId="6549"/>
        <pc:sldMkLst>
          <pc:docMk/>
          <pc:sldMk cId="0" sldId="278"/>
        </pc:sldMkLst>
        <pc:spChg chg="mod">
          <ac:chgData name="GIOVANNI ZAMPINI" userId="a2842a27-8ae0-41ea-bb17-78177203c3a7" providerId="ADAL" clId="{C4416DC7-3B8A-4A36-8AE0-410CB3073631}" dt="2024-12-12T22:29:19.886" v="2375" actId="6549"/>
          <ac:spMkLst>
            <pc:docMk/>
            <pc:sldMk cId="0" sldId="278"/>
            <ac:spMk id="27652" creationId="{A0277045-603E-A989-B358-54F30FE8C2FE}"/>
          </ac:spMkLst>
        </pc:spChg>
      </pc:sldChg>
      <pc:sldChg chg="modSp mod">
        <pc:chgData name="GIOVANNI ZAMPINI" userId="a2842a27-8ae0-41ea-bb17-78177203c3a7" providerId="ADAL" clId="{C4416DC7-3B8A-4A36-8AE0-410CB3073631}" dt="2024-12-12T22:45:15.549" v="2660" actId="14100"/>
        <pc:sldMkLst>
          <pc:docMk/>
          <pc:sldMk cId="0" sldId="279"/>
        </pc:sldMkLst>
        <pc:spChg chg="mod">
          <ac:chgData name="GIOVANNI ZAMPINI" userId="a2842a27-8ae0-41ea-bb17-78177203c3a7" providerId="ADAL" clId="{C4416DC7-3B8A-4A36-8AE0-410CB3073631}" dt="2024-12-12T22:45:15.549" v="2660" actId="14100"/>
          <ac:spMkLst>
            <pc:docMk/>
            <pc:sldMk cId="0" sldId="279"/>
            <ac:spMk id="21508" creationId="{3BCB8BA3-970A-06AD-3545-2A704DB9D647}"/>
          </ac:spMkLst>
        </pc:spChg>
        <pc:spChg chg="mod">
          <ac:chgData name="GIOVANNI ZAMPINI" userId="a2842a27-8ae0-41ea-bb17-78177203c3a7" providerId="ADAL" clId="{C4416DC7-3B8A-4A36-8AE0-410CB3073631}" dt="2024-12-11T18:12:23.655" v="1391" actId="255"/>
          <ac:spMkLst>
            <pc:docMk/>
            <pc:sldMk cId="0" sldId="279"/>
            <ac:spMk id="21509" creationId="{2A714B06-A54E-B1A8-6DF5-DEEAFDA08B5B}"/>
          </ac:spMkLst>
        </pc:spChg>
      </pc:sldChg>
      <pc:sldChg chg="ord">
        <pc:chgData name="GIOVANNI ZAMPINI" userId="a2842a27-8ae0-41ea-bb17-78177203c3a7" providerId="ADAL" clId="{C4416DC7-3B8A-4A36-8AE0-410CB3073631}" dt="2024-12-12T22:39:00" v="2464"/>
        <pc:sldMkLst>
          <pc:docMk/>
          <pc:sldMk cId="0" sldId="281"/>
        </pc:sldMkLst>
      </pc:sldChg>
      <pc:sldChg chg="modSp del mod">
        <pc:chgData name="GIOVANNI ZAMPINI" userId="a2842a27-8ae0-41ea-bb17-78177203c3a7" providerId="ADAL" clId="{C4416DC7-3B8A-4A36-8AE0-410CB3073631}" dt="2024-12-12T22:47:00.889" v="2670" actId="47"/>
        <pc:sldMkLst>
          <pc:docMk/>
          <pc:sldMk cId="0" sldId="292"/>
        </pc:sldMkLst>
        <pc:spChg chg="mod">
          <ac:chgData name="GIOVANNI ZAMPINI" userId="a2842a27-8ae0-41ea-bb17-78177203c3a7" providerId="ADAL" clId="{C4416DC7-3B8A-4A36-8AE0-410CB3073631}" dt="2024-12-12T22:46:19.758" v="2669" actId="6549"/>
          <ac:spMkLst>
            <pc:docMk/>
            <pc:sldMk cId="0" sldId="292"/>
            <ac:spMk id="26627" creationId="{E8837DFE-9CFF-AA41-43A3-5111D49AE03A}"/>
          </ac:spMkLst>
        </pc:spChg>
      </pc:sldChg>
      <pc:sldChg chg="modSp del mod">
        <pc:chgData name="GIOVANNI ZAMPINI" userId="a2842a27-8ae0-41ea-bb17-78177203c3a7" providerId="ADAL" clId="{C4416DC7-3B8A-4A36-8AE0-410CB3073631}" dt="2024-12-12T22:34:58.200" v="2455" actId="47"/>
        <pc:sldMkLst>
          <pc:docMk/>
          <pc:sldMk cId="0" sldId="318"/>
        </pc:sldMkLst>
        <pc:spChg chg="mod">
          <ac:chgData name="GIOVANNI ZAMPINI" userId="a2842a27-8ae0-41ea-bb17-78177203c3a7" providerId="ADAL" clId="{C4416DC7-3B8A-4A36-8AE0-410CB3073631}" dt="2024-12-12T22:32:45.613" v="2417" actId="21"/>
          <ac:spMkLst>
            <pc:docMk/>
            <pc:sldMk cId="0" sldId="318"/>
            <ac:spMk id="22532" creationId="{F804DAA3-3882-6822-0B96-39B7ADBE3238}"/>
          </ac:spMkLst>
        </pc:spChg>
      </pc:sldChg>
      <pc:sldChg chg="modSp mod">
        <pc:chgData name="GIOVANNI ZAMPINI" userId="a2842a27-8ae0-41ea-bb17-78177203c3a7" providerId="ADAL" clId="{C4416DC7-3B8A-4A36-8AE0-410CB3073631}" dt="2024-12-12T22:49:05.588" v="2740" actId="114"/>
        <pc:sldMkLst>
          <pc:docMk/>
          <pc:sldMk cId="0" sldId="321"/>
        </pc:sldMkLst>
        <pc:spChg chg="mod">
          <ac:chgData name="GIOVANNI ZAMPINI" userId="a2842a27-8ae0-41ea-bb17-78177203c3a7" providerId="ADAL" clId="{C4416DC7-3B8A-4A36-8AE0-410CB3073631}" dt="2024-12-12T22:49:05.588" v="2740" actId="114"/>
          <ac:spMkLst>
            <pc:docMk/>
            <pc:sldMk cId="0" sldId="321"/>
            <ac:spMk id="16387" creationId="{00F1F62B-66E5-5E63-D972-A46355576C35}"/>
          </ac:spMkLst>
        </pc:spChg>
      </pc:sldChg>
      <pc:sldChg chg="modSp mod">
        <pc:chgData name="GIOVANNI ZAMPINI" userId="a2842a27-8ae0-41ea-bb17-78177203c3a7" providerId="ADAL" clId="{C4416DC7-3B8A-4A36-8AE0-410CB3073631}" dt="2024-12-12T22:48:23.957" v="2696" actId="20577"/>
        <pc:sldMkLst>
          <pc:docMk/>
          <pc:sldMk cId="0" sldId="323"/>
        </pc:sldMkLst>
        <pc:spChg chg="mod">
          <ac:chgData name="GIOVANNI ZAMPINI" userId="a2842a27-8ae0-41ea-bb17-78177203c3a7" providerId="ADAL" clId="{C4416DC7-3B8A-4A36-8AE0-410CB3073631}" dt="2024-12-12T22:48:23.957" v="2696" actId="20577"/>
          <ac:spMkLst>
            <pc:docMk/>
            <pc:sldMk cId="0" sldId="323"/>
            <ac:spMk id="17411" creationId="{78B2B39E-1111-16EC-B1E9-88E2684A3EE4}"/>
          </ac:spMkLst>
        </pc:spChg>
      </pc:sldChg>
      <pc:sldChg chg="modSp mod">
        <pc:chgData name="GIOVANNI ZAMPINI" userId="a2842a27-8ae0-41ea-bb17-78177203c3a7" providerId="ADAL" clId="{C4416DC7-3B8A-4A36-8AE0-410CB3073631}" dt="2024-12-11T22:37:32.058" v="2340" actId="123"/>
        <pc:sldMkLst>
          <pc:docMk/>
          <pc:sldMk cId="0" sldId="326"/>
        </pc:sldMkLst>
        <pc:spChg chg="mod">
          <ac:chgData name="GIOVANNI ZAMPINI" userId="a2842a27-8ae0-41ea-bb17-78177203c3a7" providerId="ADAL" clId="{C4416DC7-3B8A-4A36-8AE0-410CB3073631}" dt="2024-12-11T22:37:32.058" v="2340" actId="123"/>
          <ac:spMkLst>
            <pc:docMk/>
            <pc:sldMk cId="0" sldId="326"/>
            <ac:spMk id="18435" creationId="{D67C46AB-3C5F-641D-9E76-60392B0FC985}"/>
          </ac:spMkLst>
        </pc:spChg>
      </pc:sldChg>
      <pc:sldChg chg="modSp mod">
        <pc:chgData name="GIOVANNI ZAMPINI" userId="a2842a27-8ae0-41ea-bb17-78177203c3a7" providerId="ADAL" clId="{C4416DC7-3B8A-4A36-8AE0-410CB3073631}" dt="2024-12-11T20:41:06.173" v="2332" actId="113"/>
        <pc:sldMkLst>
          <pc:docMk/>
          <pc:sldMk cId="0" sldId="328"/>
        </pc:sldMkLst>
        <pc:spChg chg="mod">
          <ac:chgData name="GIOVANNI ZAMPINI" userId="a2842a27-8ae0-41ea-bb17-78177203c3a7" providerId="ADAL" clId="{C4416DC7-3B8A-4A36-8AE0-410CB3073631}" dt="2024-12-11T20:41:06.173" v="2332" actId="113"/>
          <ac:spMkLst>
            <pc:docMk/>
            <pc:sldMk cId="0" sldId="328"/>
            <ac:spMk id="19459" creationId="{8D18B36C-235C-82BD-5447-FAE2FCF55458}"/>
          </ac:spMkLst>
        </pc:spChg>
      </pc:sldChg>
      <pc:sldChg chg="modSp mod ord">
        <pc:chgData name="GIOVANNI ZAMPINI" userId="a2842a27-8ae0-41ea-bb17-78177203c3a7" providerId="ADAL" clId="{C4416DC7-3B8A-4A36-8AE0-410CB3073631}" dt="2024-12-12T22:44:06.023" v="2630" actId="6549"/>
        <pc:sldMkLst>
          <pc:docMk/>
          <pc:sldMk cId="0" sldId="331"/>
        </pc:sldMkLst>
        <pc:spChg chg="mod">
          <ac:chgData name="GIOVANNI ZAMPINI" userId="a2842a27-8ae0-41ea-bb17-78177203c3a7" providerId="ADAL" clId="{C4416DC7-3B8A-4A36-8AE0-410CB3073631}" dt="2024-12-12T22:43:10.877" v="2562" actId="14100"/>
          <ac:spMkLst>
            <pc:docMk/>
            <pc:sldMk cId="0" sldId="331"/>
            <ac:spMk id="24580" creationId="{48EB8164-AE4C-136C-DBC0-8EBE37861216}"/>
          </ac:spMkLst>
        </pc:spChg>
        <pc:spChg chg="mod">
          <ac:chgData name="GIOVANNI ZAMPINI" userId="a2842a27-8ae0-41ea-bb17-78177203c3a7" providerId="ADAL" clId="{C4416DC7-3B8A-4A36-8AE0-410CB3073631}" dt="2024-12-12T22:44:06.023" v="2630" actId="6549"/>
          <ac:spMkLst>
            <pc:docMk/>
            <pc:sldMk cId="0" sldId="331"/>
            <ac:spMk id="24581" creationId="{6A9DAF22-3B65-2C6B-D1E1-9231C1E11F46}"/>
          </ac:spMkLst>
        </pc:spChg>
      </pc:sldChg>
      <pc:sldChg chg="new del">
        <pc:chgData name="GIOVANNI ZAMPINI" userId="a2842a27-8ae0-41ea-bb17-78177203c3a7" providerId="ADAL" clId="{C4416DC7-3B8A-4A36-8AE0-410CB3073631}" dt="2024-12-11T22:36:39.663" v="2337" actId="47"/>
        <pc:sldMkLst>
          <pc:docMk/>
          <pc:sldMk cId="613833084" sldId="332"/>
        </pc:sldMkLst>
      </pc:sldChg>
      <pc:sldChg chg="addSp new del">
        <pc:chgData name="GIOVANNI ZAMPINI" userId="a2842a27-8ae0-41ea-bb17-78177203c3a7" providerId="ADAL" clId="{C4416DC7-3B8A-4A36-8AE0-410CB3073631}" dt="2024-12-11T12:04:08.403" v="9" actId="47"/>
        <pc:sldMkLst>
          <pc:docMk/>
          <pc:sldMk cId="1690555473" sldId="332"/>
        </pc:sldMkLst>
        <pc:picChg chg="add">
          <ac:chgData name="GIOVANNI ZAMPINI" userId="a2842a27-8ae0-41ea-bb17-78177203c3a7" providerId="ADAL" clId="{C4416DC7-3B8A-4A36-8AE0-410CB3073631}" dt="2024-12-11T12:02:17.405" v="5"/>
          <ac:picMkLst>
            <pc:docMk/>
            <pc:sldMk cId="1690555473" sldId="332"/>
            <ac:picMk id="6" creationId="{868EC870-3C35-6E38-9D75-554A8BFE4822}"/>
          </ac:picMkLst>
        </pc:picChg>
        <pc:picChg chg="add">
          <ac:chgData name="GIOVANNI ZAMPINI" userId="a2842a27-8ae0-41ea-bb17-78177203c3a7" providerId="ADAL" clId="{C4416DC7-3B8A-4A36-8AE0-410CB3073631}" dt="2024-12-11T12:02:23.722" v="6"/>
          <ac:picMkLst>
            <pc:docMk/>
            <pc:sldMk cId="1690555473" sldId="332"/>
            <ac:picMk id="7" creationId="{5EACB225-AD5A-A872-6CD0-A541F35D96A4}"/>
          </ac:picMkLst>
        </pc:picChg>
      </pc:sldChg>
      <pc:sldChg chg="modSp new del mod">
        <pc:chgData name="GIOVANNI ZAMPINI" userId="a2842a27-8ae0-41ea-bb17-78177203c3a7" providerId="ADAL" clId="{C4416DC7-3B8A-4A36-8AE0-410CB3073631}" dt="2024-12-11T12:01:34.709" v="3" actId="2696"/>
        <pc:sldMkLst>
          <pc:docMk/>
          <pc:sldMk cId="2102459837" sldId="332"/>
        </pc:sldMkLst>
        <pc:spChg chg="mod">
          <ac:chgData name="GIOVANNI ZAMPINI" userId="a2842a27-8ae0-41ea-bb17-78177203c3a7" providerId="ADAL" clId="{C4416DC7-3B8A-4A36-8AE0-410CB3073631}" dt="2024-12-11T12:01:24.660" v="2"/>
          <ac:spMkLst>
            <pc:docMk/>
            <pc:sldMk cId="2102459837" sldId="332"/>
            <ac:spMk id="2" creationId="{853A0BE2-866A-FB0E-A867-16084064CAE0}"/>
          </ac:spMkLst>
        </pc:spChg>
      </pc:sldChg>
      <pc:sldChg chg="modSp add mod">
        <pc:chgData name="GIOVANNI ZAMPINI" userId="a2842a27-8ae0-41ea-bb17-78177203c3a7" providerId="ADAL" clId="{C4416DC7-3B8A-4A36-8AE0-410CB3073631}" dt="2024-12-12T22:36:17.306" v="2458" actId="113"/>
        <pc:sldMkLst>
          <pc:docMk/>
          <pc:sldMk cId="2205315444" sldId="333"/>
        </pc:sldMkLst>
        <pc:spChg chg="mod">
          <ac:chgData name="GIOVANNI ZAMPINI" userId="a2842a27-8ae0-41ea-bb17-78177203c3a7" providerId="ADAL" clId="{C4416DC7-3B8A-4A36-8AE0-410CB3073631}" dt="2024-12-12T22:36:17.306" v="2458" actId="113"/>
          <ac:spMkLst>
            <pc:docMk/>
            <pc:sldMk cId="2205315444" sldId="333"/>
            <ac:spMk id="21508" creationId="{B39E6510-B852-B650-D6C9-E9F8889E04F7}"/>
          </ac:spMkLst>
        </pc:spChg>
      </pc:sldChg>
      <pc:sldChg chg="modSp add mod">
        <pc:chgData name="GIOVANNI ZAMPINI" userId="a2842a27-8ae0-41ea-bb17-78177203c3a7" providerId="ADAL" clId="{C4416DC7-3B8A-4A36-8AE0-410CB3073631}" dt="2024-12-11T18:38:56.117" v="2244" actId="6549"/>
        <pc:sldMkLst>
          <pc:docMk/>
          <pc:sldMk cId="1497240266" sldId="334"/>
        </pc:sldMkLst>
        <pc:spChg chg="mod">
          <ac:chgData name="GIOVANNI ZAMPINI" userId="a2842a27-8ae0-41ea-bb17-78177203c3a7" providerId="ADAL" clId="{C4416DC7-3B8A-4A36-8AE0-410CB3073631}" dt="2024-12-11T18:38:56.117" v="2244" actId="6549"/>
          <ac:spMkLst>
            <pc:docMk/>
            <pc:sldMk cId="1497240266" sldId="334"/>
            <ac:spMk id="21508" creationId="{FBF5805A-C343-7E6A-FA8D-F400E1215E13}"/>
          </ac:spMkLst>
        </pc:spChg>
        <pc:spChg chg="mod">
          <ac:chgData name="GIOVANNI ZAMPINI" userId="a2842a27-8ae0-41ea-bb17-78177203c3a7" providerId="ADAL" clId="{C4416DC7-3B8A-4A36-8AE0-410CB3073631}" dt="2024-12-11T15:43:14.844" v="417"/>
          <ac:spMkLst>
            <pc:docMk/>
            <pc:sldMk cId="1497240266" sldId="334"/>
            <ac:spMk id="21509" creationId="{BBFE5AAD-2925-8850-14BC-ADA5CCF5AD11}"/>
          </ac:spMkLst>
        </pc:spChg>
      </pc:sldChg>
      <pc:sldChg chg="modSp add mod">
        <pc:chgData name="GIOVANNI ZAMPINI" userId="a2842a27-8ae0-41ea-bb17-78177203c3a7" providerId="ADAL" clId="{C4416DC7-3B8A-4A36-8AE0-410CB3073631}" dt="2024-12-11T20:43:15.268" v="2336" actId="113"/>
        <pc:sldMkLst>
          <pc:docMk/>
          <pc:sldMk cId="2284843818" sldId="335"/>
        </pc:sldMkLst>
        <pc:spChg chg="mod">
          <ac:chgData name="GIOVANNI ZAMPINI" userId="a2842a27-8ae0-41ea-bb17-78177203c3a7" providerId="ADAL" clId="{C4416DC7-3B8A-4A36-8AE0-410CB3073631}" dt="2024-12-11T20:43:15.268" v="2336" actId="113"/>
          <ac:spMkLst>
            <pc:docMk/>
            <pc:sldMk cId="2284843818" sldId="335"/>
            <ac:spMk id="21508" creationId="{6CD0D5B9-C8DE-7DFE-13EE-95CBDD157692}"/>
          </ac:spMkLst>
        </pc:spChg>
        <pc:spChg chg="mod">
          <ac:chgData name="GIOVANNI ZAMPINI" userId="a2842a27-8ae0-41ea-bb17-78177203c3a7" providerId="ADAL" clId="{C4416DC7-3B8A-4A36-8AE0-410CB3073631}" dt="2024-12-11T15:43:25.434" v="420"/>
          <ac:spMkLst>
            <pc:docMk/>
            <pc:sldMk cId="2284843818" sldId="335"/>
            <ac:spMk id="21509" creationId="{EF1E4049-04B7-CE62-9961-705B9F459957}"/>
          </ac:spMkLst>
        </pc:spChg>
      </pc:sldChg>
      <pc:sldChg chg="modSp add mod">
        <pc:chgData name="GIOVANNI ZAMPINI" userId="a2842a27-8ae0-41ea-bb17-78177203c3a7" providerId="ADAL" clId="{C4416DC7-3B8A-4A36-8AE0-410CB3073631}" dt="2024-12-11T17:40:10.559" v="793" actId="113"/>
        <pc:sldMkLst>
          <pc:docMk/>
          <pc:sldMk cId="2232887087" sldId="336"/>
        </pc:sldMkLst>
        <pc:spChg chg="mod">
          <ac:chgData name="GIOVANNI ZAMPINI" userId="a2842a27-8ae0-41ea-bb17-78177203c3a7" providerId="ADAL" clId="{C4416DC7-3B8A-4A36-8AE0-410CB3073631}" dt="2024-12-11T17:40:10.559" v="793" actId="113"/>
          <ac:spMkLst>
            <pc:docMk/>
            <pc:sldMk cId="2232887087" sldId="336"/>
            <ac:spMk id="21508" creationId="{6640DCD4-A36D-2E93-9217-CCBF05236972}"/>
          </ac:spMkLst>
        </pc:spChg>
      </pc:sldChg>
      <pc:sldChg chg="modSp add mod">
        <pc:chgData name="GIOVANNI ZAMPINI" userId="a2842a27-8ae0-41ea-bb17-78177203c3a7" providerId="ADAL" clId="{C4416DC7-3B8A-4A36-8AE0-410CB3073631}" dt="2024-12-11T17:40:18.399" v="794" actId="113"/>
        <pc:sldMkLst>
          <pc:docMk/>
          <pc:sldMk cId="3054867409" sldId="337"/>
        </pc:sldMkLst>
        <pc:spChg chg="mod">
          <ac:chgData name="GIOVANNI ZAMPINI" userId="a2842a27-8ae0-41ea-bb17-78177203c3a7" providerId="ADAL" clId="{C4416DC7-3B8A-4A36-8AE0-410CB3073631}" dt="2024-12-11T17:40:18.399" v="794" actId="113"/>
          <ac:spMkLst>
            <pc:docMk/>
            <pc:sldMk cId="3054867409" sldId="337"/>
            <ac:spMk id="21508" creationId="{F4D80604-DE09-445C-3202-0ADF9E68EC6B}"/>
          </ac:spMkLst>
        </pc:spChg>
      </pc:sldChg>
      <pc:sldChg chg="modSp add mod">
        <pc:chgData name="GIOVANNI ZAMPINI" userId="a2842a27-8ae0-41ea-bb17-78177203c3a7" providerId="ADAL" clId="{C4416DC7-3B8A-4A36-8AE0-410CB3073631}" dt="2024-12-11T17:40:30.460" v="795" actId="113"/>
        <pc:sldMkLst>
          <pc:docMk/>
          <pc:sldMk cId="4109616568" sldId="338"/>
        </pc:sldMkLst>
        <pc:spChg chg="mod">
          <ac:chgData name="GIOVANNI ZAMPINI" userId="a2842a27-8ae0-41ea-bb17-78177203c3a7" providerId="ADAL" clId="{C4416DC7-3B8A-4A36-8AE0-410CB3073631}" dt="2024-12-11T17:40:30.460" v="795" actId="113"/>
          <ac:spMkLst>
            <pc:docMk/>
            <pc:sldMk cId="4109616568" sldId="338"/>
            <ac:spMk id="21508" creationId="{1FA8A7A4-1065-7440-0D34-FE6DBBC8396E}"/>
          </ac:spMkLst>
        </pc:spChg>
      </pc:sldChg>
      <pc:sldChg chg="modSp add mod">
        <pc:chgData name="GIOVANNI ZAMPINI" userId="a2842a27-8ae0-41ea-bb17-78177203c3a7" providerId="ADAL" clId="{C4416DC7-3B8A-4A36-8AE0-410CB3073631}" dt="2024-12-11T17:41:35.354" v="815" actId="113"/>
        <pc:sldMkLst>
          <pc:docMk/>
          <pc:sldMk cId="170184816" sldId="339"/>
        </pc:sldMkLst>
        <pc:spChg chg="mod">
          <ac:chgData name="GIOVANNI ZAMPINI" userId="a2842a27-8ae0-41ea-bb17-78177203c3a7" providerId="ADAL" clId="{C4416DC7-3B8A-4A36-8AE0-410CB3073631}" dt="2024-12-11T17:41:35.354" v="815" actId="113"/>
          <ac:spMkLst>
            <pc:docMk/>
            <pc:sldMk cId="170184816" sldId="339"/>
            <ac:spMk id="21508" creationId="{BBF12A18-7009-4BCE-6116-1137273ECC54}"/>
          </ac:spMkLst>
        </pc:spChg>
      </pc:sldChg>
      <pc:sldChg chg="new del">
        <pc:chgData name="GIOVANNI ZAMPINI" userId="a2842a27-8ae0-41ea-bb17-78177203c3a7" providerId="ADAL" clId="{C4416DC7-3B8A-4A36-8AE0-410CB3073631}" dt="2024-12-11T20:23:21.227" v="2247" actId="47"/>
        <pc:sldMkLst>
          <pc:docMk/>
          <pc:sldMk cId="2837648668" sldId="340"/>
        </pc:sldMkLst>
      </pc:sldChg>
      <pc:sldChg chg="modSp add del">
        <pc:chgData name="GIOVANNI ZAMPINI" userId="a2842a27-8ae0-41ea-bb17-78177203c3a7" providerId="ADAL" clId="{C4416DC7-3B8A-4A36-8AE0-410CB3073631}" dt="2024-12-11T15:52:10.519" v="489" actId="2890"/>
        <pc:sldMkLst>
          <pc:docMk/>
          <pc:sldMk cId="3740342534" sldId="340"/>
        </pc:sldMkLst>
        <pc:spChg chg="mod">
          <ac:chgData name="GIOVANNI ZAMPINI" userId="a2842a27-8ae0-41ea-bb17-78177203c3a7" providerId="ADAL" clId="{C4416DC7-3B8A-4A36-8AE0-410CB3073631}" dt="2024-12-11T15:52:08.520" v="488" actId="1076"/>
          <ac:spMkLst>
            <pc:docMk/>
            <pc:sldMk cId="3740342534" sldId="340"/>
            <ac:spMk id="21508" creationId="{1486358A-4B09-D498-A174-F39607E74FF0}"/>
          </ac:spMkLst>
        </pc:spChg>
      </pc:sldChg>
      <pc:sldChg chg="modSp add mod">
        <pc:chgData name="GIOVANNI ZAMPINI" userId="a2842a27-8ae0-41ea-bb17-78177203c3a7" providerId="ADAL" clId="{C4416DC7-3B8A-4A36-8AE0-410CB3073631}" dt="2024-12-11T17:45:46.354" v="894" actId="20577"/>
        <pc:sldMkLst>
          <pc:docMk/>
          <pc:sldMk cId="3563103864" sldId="341"/>
        </pc:sldMkLst>
        <pc:spChg chg="mod">
          <ac:chgData name="GIOVANNI ZAMPINI" userId="a2842a27-8ae0-41ea-bb17-78177203c3a7" providerId="ADAL" clId="{C4416DC7-3B8A-4A36-8AE0-410CB3073631}" dt="2024-12-11T17:45:46.354" v="894" actId="20577"/>
          <ac:spMkLst>
            <pc:docMk/>
            <pc:sldMk cId="3563103864" sldId="341"/>
            <ac:spMk id="21508" creationId="{07B06BA5-523A-6F3B-09E6-3FB59386BFA3}"/>
          </ac:spMkLst>
        </pc:spChg>
      </pc:sldChg>
      <pc:sldChg chg="modSp add mod">
        <pc:chgData name="GIOVANNI ZAMPINI" userId="a2842a27-8ae0-41ea-bb17-78177203c3a7" providerId="ADAL" clId="{C4416DC7-3B8A-4A36-8AE0-410CB3073631}" dt="2024-12-11T17:41:54.564" v="817" actId="113"/>
        <pc:sldMkLst>
          <pc:docMk/>
          <pc:sldMk cId="294952842" sldId="342"/>
        </pc:sldMkLst>
        <pc:spChg chg="mod">
          <ac:chgData name="GIOVANNI ZAMPINI" userId="a2842a27-8ae0-41ea-bb17-78177203c3a7" providerId="ADAL" clId="{C4416DC7-3B8A-4A36-8AE0-410CB3073631}" dt="2024-12-11T17:41:54.564" v="817" actId="113"/>
          <ac:spMkLst>
            <pc:docMk/>
            <pc:sldMk cId="294952842" sldId="342"/>
            <ac:spMk id="21508" creationId="{6236CC83-BD97-8294-7E5B-FF19E278854B}"/>
          </ac:spMkLst>
        </pc:spChg>
      </pc:sldChg>
      <pc:sldChg chg="modSp add mod">
        <pc:chgData name="GIOVANNI ZAMPINI" userId="a2842a27-8ae0-41ea-bb17-78177203c3a7" providerId="ADAL" clId="{C4416DC7-3B8A-4A36-8AE0-410CB3073631}" dt="2024-12-11T23:01:32.289" v="2351" actId="6549"/>
        <pc:sldMkLst>
          <pc:docMk/>
          <pc:sldMk cId="232012191" sldId="343"/>
        </pc:sldMkLst>
        <pc:spChg chg="mod">
          <ac:chgData name="GIOVANNI ZAMPINI" userId="a2842a27-8ae0-41ea-bb17-78177203c3a7" providerId="ADAL" clId="{C4416DC7-3B8A-4A36-8AE0-410CB3073631}" dt="2024-12-11T23:01:32.289" v="2351" actId="6549"/>
          <ac:spMkLst>
            <pc:docMk/>
            <pc:sldMk cId="232012191" sldId="343"/>
            <ac:spMk id="21508" creationId="{FE6CCBF8-092A-EE85-AAB0-23F84B00162C}"/>
          </ac:spMkLst>
        </pc:spChg>
      </pc:sldChg>
      <pc:sldChg chg="modSp add mod">
        <pc:chgData name="GIOVANNI ZAMPINI" userId="a2842a27-8ae0-41ea-bb17-78177203c3a7" providerId="ADAL" clId="{C4416DC7-3B8A-4A36-8AE0-410CB3073631}" dt="2024-12-11T20:40:20.743" v="2330" actId="6549"/>
        <pc:sldMkLst>
          <pc:docMk/>
          <pc:sldMk cId="2825712842" sldId="344"/>
        </pc:sldMkLst>
        <pc:spChg chg="mod">
          <ac:chgData name="GIOVANNI ZAMPINI" userId="a2842a27-8ae0-41ea-bb17-78177203c3a7" providerId="ADAL" clId="{C4416DC7-3B8A-4A36-8AE0-410CB3073631}" dt="2024-12-11T20:40:20.743" v="2330" actId="6549"/>
          <ac:spMkLst>
            <pc:docMk/>
            <pc:sldMk cId="2825712842" sldId="344"/>
            <ac:spMk id="21508" creationId="{A3584586-DD28-2E71-2108-CC9E50B0FA1C}"/>
          </ac:spMkLst>
        </pc:spChg>
      </pc:sldChg>
      <pc:sldChg chg="modSp add mod ord">
        <pc:chgData name="GIOVANNI ZAMPINI" userId="a2842a27-8ae0-41ea-bb17-78177203c3a7" providerId="ADAL" clId="{C4416DC7-3B8A-4A36-8AE0-410CB3073631}" dt="2024-12-11T23:02:21.434" v="2353" actId="20577"/>
        <pc:sldMkLst>
          <pc:docMk/>
          <pc:sldMk cId="195797653" sldId="345"/>
        </pc:sldMkLst>
        <pc:spChg chg="mod">
          <ac:chgData name="GIOVANNI ZAMPINI" userId="a2842a27-8ae0-41ea-bb17-78177203c3a7" providerId="ADAL" clId="{C4416DC7-3B8A-4A36-8AE0-410CB3073631}" dt="2024-12-11T23:02:21.434" v="2353" actId="20577"/>
          <ac:spMkLst>
            <pc:docMk/>
            <pc:sldMk cId="195797653" sldId="345"/>
            <ac:spMk id="21508" creationId="{951A9D22-DF8B-6A3B-1427-7A0DC7CF36F6}"/>
          </ac:spMkLst>
        </pc:spChg>
      </pc:sldChg>
      <pc:sldChg chg="modSp add mod">
        <pc:chgData name="GIOVANNI ZAMPINI" userId="a2842a27-8ae0-41ea-bb17-78177203c3a7" providerId="ADAL" clId="{C4416DC7-3B8A-4A36-8AE0-410CB3073631}" dt="2024-12-11T18:03:19.885" v="1316" actId="20577"/>
        <pc:sldMkLst>
          <pc:docMk/>
          <pc:sldMk cId="666129688" sldId="346"/>
        </pc:sldMkLst>
        <pc:spChg chg="mod">
          <ac:chgData name="GIOVANNI ZAMPINI" userId="a2842a27-8ae0-41ea-bb17-78177203c3a7" providerId="ADAL" clId="{C4416DC7-3B8A-4A36-8AE0-410CB3073631}" dt="2024-12-11T18:03:19.885" v="1316" actId="20577"/>
          <ac:spMkLst>
            <pc:docMk/>
            <pc:sldMk cId="666129688" sldId="346"/>
            <ac:spMk id="21508" creationId="{FBD8AA0C-41AD-DF59-6D87-B0C2A52284B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EA245F7-F0DE-59C1-791C-9303F458D97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charset="0"/>
              </a:defRPr>
            </a:lvl1pPr>
          </a:lstStyle>
          <a:p>
            <a:pPr>
              <a:defRPr/>
            </a:pPr>
            <a:endParaRPr lang="it-IT"/>
          </a:p>
        </p:txBody>
      </p:sp>
      <p:sp>
        <p:nvSpPr>
          <p:cNvPr id="17411" name="Rectangle 3">
            <a:extLst>
              <a:ext uri="{FF2B5EF4-FFF2-40B4-BE49-F238E27FC236}">
                <a16:creationId xmlns:a16="http://schemas.microsoft.com/office/drawing/2014/main" id="{1DB33745-7CFF-02C8-37C7-B1351C6687B2}"/>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charset="0"/>
              </a:defRPr>
            </a:lvl1pPr>
          </a:lstStyle>
          <a:p>
            <a:pPr>
              <a:defRPr/>
            </a:pPr>
            <a:endParaRPr lang="it-IT"/>
          </a:p>
        </p:txBody>
      </p:sp>
      <p:sp>
        <p:nvSpPr>
          <p:cNvPr id="17412" name="Rectangle 4">
            <a:extLst>
              <a:ext uri="{FF2B5EF4-FFF2-40B4-BE49-F238E27FC236}">
                <a16:creationId xmlns:a16="http://schemas.microsoft.com/office/drawing/2014/main" id="{B71549A5-E183-54C7-3159-BD9017C51D13}"/>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charset="0"/>
              </a:defRPr>
            </a:lvl1pPr>
          </a:lstStyle>
          <a:p>
            <a:pPr>
              <a:defRPr/>
            </a:pPr>
            <a:endParaRPr lang="it-IT"/>
          </a:p>
        </p:txBody>
      </p:sp>
      <p:sp>
        <p:nvSpPr>
          <p:cNvPr id="17413" name="Rectangle 5">
            <a:extLst>
              <a:ext uri="{FF2B5EF4-FFF2-40B4-BE49-F238E27FC236}">
                <a16:creationId xmlns:a16="http://schemas.microsoft.com/office/drawing/2014/main" id="{9608D0F0-FC28-33E1-3719-5071D95553AF}"/>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FA5EEABC-065F-4A55-8685-FD689306E988}"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7D67DAF-F7F0-ED22-1B8F-3C9E7A02D7F5}"/>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charset="0"/>
              </a:defRPr>
            </a:lvl1pPr>
          </a:lstStyle>
          <a:p>
            <a:pPr>
              <a:defRPr/>
            </a:pPr>
            <a:endParaRPr lang="it-IT"/>
          </a:p>
        </p:txBody>
      </p:sp>
      <p:sp>
        <p:nvSpPr>
          <p:cNvPr id="15363" name="Rectangle 3">
            <a:extLst>
              <a:ext uri="{FF2B5EF4-FFF2-40B4-BE49-F238E27FC236}">
                <a16:creationId xmlns:a16="http://schemas.microsoft.com/office/drawing/2014/main" id="{170E41EA-443C-E438-2DEC-E20240F76EAE}"/>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charset="0"/>
              </a:defRPr>
            </a:lvl1pPr>
          </a:lstStyle>
          <a:p>
            <a:pPr>
              <a:defRPr/>
            </a:pPr>
            <a:endParaRPr lang="it-IT"/>
          </a:p>
        </p:txBody>
      </p:sp>
      <p:sp>
        <p:nvSpPr>
          <p:cNvPr id="3076" name="Rectangle 4">
            <a:extLst>
              <a:ext uri="{FF2B5EF4-FFF2-40B4-BE49-F238E27FC236}">
                <a16:creationId xmlns:a16="http://schemas.microsoft.com/office/drawing/2014/main" id="{BF7E79B6-7DF8-F5B5-00AA-C5DBAF98AE3D}"/>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533F1216-22F2-F5CB-83EF-D912D2AE83B8}"/>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15366" name="Rectangle 6">
            <a:extLst>
              <a:ext uri="{FF2B5EF4-FFF2-40B4-BE49-F238E27FC236}">
                <a16:creationId xmlns:a16="http://schemas.microsoft.com/office/drawing/2014/main" id="{90FE57AC-F7C3-EA6D-75F5-834C3B31BD45}"/>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charset="0"/>
              </a:defRPr>
            </a:lvl1pPr>
          </a:lstStyle>
          <a:p>
            <a:pPr>
              <a:defRPr/>
            </a:pPr>
            <a:endParaRPr lang="it-IT"/>
          </a:p>
        </p:txBody>
      </p:sp>
      <p:sp>
        <p:nvSpPr>
          <p:cNvPr id="15367" name="Rectangle 7">
            <a:extLst>
              <a:ext uri="{FF2B5EF4-FFF2-40B4-BE49-F238E27FC236}">
                <a16:creationId xmlns:a16="http://schemas.microsoft.com/office/drawing/2014/main" id="{B5E0F7FE-4AD0-0B2D-2EA6-A2E675A71BC6}"/>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20647037-B32E-4CB6-B3D4-34675933779D}"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36FBC67D-9A3F-3B2D-8112-11C59DC820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84524A87-D3B6-43F4-8C62-1CDFE0203B69}" type="slidenum">
              <a:rPr kumimoji="0" lang="it-IT" altLang="it-IT" smtClean="0">
                <a:latin typeface="Times New Roman" panose="02020603050405020304" pitchFamily="18" charset="0"/>
              </a:rPr>
              <a:pPr>
                <a:spcBef>
                  <a:spcPct val="0"/>
                </a:spcBef>
              </a:pPr>
              <a:t>1</a:t>
            </a:fld>
            <a:endParaRPr kumimoji="0" lang="it-IT" altLang="it-IT">
              <a:latin typeface="Times New Roman" panose="02020603050405020304" pitchFamily="18" charset="0"/>
            </a:endParaRPr>
          </a:p>
        </p:txBody>
      </p:sp>
      <p:sp>
        <p:nvSpPr>
          <p:cNvPr id="6147" name="Rectangle 2">
            <a:extLst>
              <a:ext uri="{FF2B5EF4-FFF2-40B4-BE49-F238E27FC236}">
                <a16:creationId xmlns:a16="http://schemas.microsoft.com/office/drawing/2014/main" id="{661018CB-D5DB-A69A-4B71-DF2EC89E1F42}"/>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8CF4F5BC-7274-3AF7-AF95-0560EF51EB1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24A55D81-2503-53BF-0D25-33E6F5D47642}"/>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lgn="r">
              <a:spcBef>
                <a:spcPct val="0"/>
              </a:spcBef>
            </a:pPr>
            <a:fld id="{B452E9BE-56E6-4248-9E4C-1323C9A771E5}" type="slidenum">
              <a:rPr kumimoji="0" lang="it-IT" altLang="it-IT">
                <a:latin typeface="Times New Roman" panose="02020603050405020304" pitchFamily="18" charset="0"/>
              </a:rPr>
              <a:pPr algn="r">
                <a:spcBef>
                  <a:spcPct val="0"/>
                </a:spcBef>
              </a:pPr>
              <a:t>2</a:t>
            </a:fld>
            <a:endParaRPr kumimoji="0" lang="it-IT" altLang="it-IT">
              <a:latin typeface="Times New Roman" panose="02020603050405020304" pitchFamily="18" charset="0"/>
            </a:endParaRPr>
          </a:p>
        </p:txBody>
      </p:sp>
      <p:sp>
        <p:nvSpPr>
          <p:cNvPr id="8195" name="Rectangle 2">
            <a:extLst>
              <a:ext uri="{FF2B5EF4-FFF2-40B4-BE49-F238E27FC236}">
                <a16:creationId xmlns:a16="http://schemas.microsoft.com/office/drawing/2014/main" id="{83792C6B-6AA2-91B3-8F85-C288C920393D}"/>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2DA9F2B7-EF6E-87EA-9A2A-9E2C2C2E9E9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08546" name="Rectangle 2"/>
          <p:cNvSpPr>
            <a:spLocks noGrp="1" noChangeArrowheads="1"/>
          </p:cNvSpPr>
          <p:nvPr>
            <p:ph type="ctrTitle" sz="quarter"/>
          </p:nvPr>
        </p:nvSpPr>
        <p:spPr>
          <a:xfrm>
            <a:off x="685800" y="1676400"/>
            <a:ext cx="7772400" cy="1828800"/>
          </a:xfrm>
        </p:spPr>
        <p:txBody>
          <a:bodyPr/>
          <a:lstStyle>
            <a:lvl1pPr>
              <a:defRPr/>
            </a:lvl1pPr>
          </a:lstStyle>
          <a:p>
            <a:r>
              <a:rPr lang="it-IT"/>
              <a:t>Fare clic per modificare lo stile del titolo</a:t>
            </a:r>
          </a:p>
        </p:txBody>
      </p:sp>
      <p:sp>
        <p:nvSpPr>
          <p:cNvPr id="1085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it-IT"/>
              <a:t>Fare clic per modificare lo stile del sottotitolo dello schema</a:t>
            </a:r>
          </a:p>
        </p:txBody>
      </p:sp>
      <p:sp>
        <p:nvSpPr>
          <p:cNvPr id="2" name="Rectangle 4">
            <a:extLst>
              <a:ext uri="{FF2B5EF4-FFF2-40B4-BE49-F238E27FC236}">
                <a16:creationId xmlns:a16="http://schemas.microsoft.com/office/drawing/2014/main" id="{1D94AAEE-AD28-E30C-8A53-2A21D366C859}"/>
              </a:ext>
            </a:extLst>
          </p:cNvPr>
          <p:cNvSpPr>
            <a:spLocks noGrp="1" noChangeArrowheads="1"/>
          </p:cNvSpPr>
          <p:nvPr>
            <p:ph type="dt" sz="quarter" idx="10"/>
          </p:nvPr>
        </p:nvSpPr>
        <p:spPr/>
        <p:txBody>
          <a:bodyPr/>
          <a:lstStyle>
            <a:lvl1pPr>
              <a:defRPr/>
            </a:lvl1pPr>
          </a:lstStyle>
          <a:p>
            <a:pPr>
              <a:defRPr/>
            </a:pPr>
            <a:fld id="{4A2C0C86-8394-4CC3-8FD0-8032B5476399}" type="datetime1">
              <a:rPr lang="it-IT"/>
              <a:pPr>
                <a:defRPr/>
              </a:pPr>
              <a:t>12/12/2024</a:t>
            </a:fld>
            <a:endParaRPr lang="it-IT"/>
          </a:p>
        </p:txBody>
      </p:sp>
      <p:sp>
        <p:nvSpPr>
          <p:cNvPr id="3" name="Rectangle 5">
            <a:extLst>
              <a:ext uri="{FF2B5EF4-FFF2-40B4-BE49-F238E27FC236}">
                <a16:creationId xmlns:a16="http://schemas.microsoft.com/office/drawing/2014/main" id="{427AC98A-5EED-31C8-0C93-3FBE85F767FE}"/>
              </a:ext>
            </a:extLst>
          </p:cNvPr>
          <p:cNvSpPr>
            <a:spLocks noGrp="1" noChangeArrowheads="1"/>
          </p:cNvSpPr>
          <p:nvPr>
            <p:ph type="ftr" sz="quarter" idx="11"/>
          </p:nvPr>
        </p:nvSpPr>
        <p:spPr/>
        <p:txBody>
          <a:bodyPr/>
          <a:lstStyle>
            <a:lvl1pPr>
              <a:defRPr b="0">
                <a:solidFill>
                  <a:schemeClr val="tx1"/>
                </a:solidFill>
                <a:effectLst>
                  <a:outerShdw blurRad="38100" dist="38100" dir="2700000" algn="tl">
                    <a:srgbClr val="000000"/>
                  </a:outerShdw>
                </a:effectLst>
              </a:defRPr>
            </a:lvl1pPr>
          </a:lstStyle>
          <a:p>
            <a:pPr>
              <a:defRPr/>
            </a:pPr>
            <a:r>
              <a:rPr lang="it-IT"/>
              <a:t>Unione Industriale di Torino</a:t>
            </a:r>
          </a:p>
        </p:txBody>
      </p:sp>
      <p:sp>
        <p:nvSpPr>
          <p:cNvPr id="4" name="Rectangle 6">
            <a:extLst>
              <a:ext uri="{FF2B5EF4-FFF2-40B4-BE49-F238E27FC236}">
                <a16:creationId xmlns:a16="http://schemas.microsoft.com/office/drawing/2014/main" id="{DD8ED136-BC7D-DEC9-FC32-678D480E03F2}"/>
              </a:ext>
            </a:extLst>
          </p:cNvPr>
          <p:cNvSpPr>
            <a:spLocks noGrp="1" noChangeArrowheads="1"/>
          </p:cNvSpPr>
          <p:nvPr>
            <p:ph type="sldNum" sz="quarter" idx="12"/>
          </p:nvPr>
        </p:nvSpPr>
        <p:spPr/>
        <p:txBody>
          <a:bodyPr/>
          <a:lstStyle>
            <a:lvl1pPr>
              <a:defRPr b="0">
                <a:solidFill>
                  <a:schemeClr val="tx1"/>
                </a:solidFill>
                <a:effectLst>
                  <a:outerShdw blurRad="38100" dist="38100" dir="2700000" algn="tl">
                    <a:srgbClr val="C0C0C0"/>
                  </a:outerShdw>
                </a:effectLst>
              </a:defRPr>
            </a:lvl1pPr>
          </a:lstStyle>
          <a:p>
            <a:pPr>
              <a:defRPr/>
            </a:pPr>
            <a:fld id="{DB2031A2-F82B-4D7D-9115-BF6AE1F0CF3B}" type="slidenum">
              <a:rPr lang="it-IT" altLang="it-IT"/>
              <a:pPr>
                <a:defRPr/>
              </a:pPr>
              <a:t>‹N›</a:t>
            </a:fld>
            <a:endParaRPr lang="it-IT" altLang="it-IT"/>
          </a:p>
        </p:txBody>
      </p:sp>
    </p:spTree>
    <p:extLst>
      <p:ext uri="{BB962C8B-B14F-4D97-AF65-F5344CB8AC3E}">
        <p14:creationId xmlns:p14="http://schemas.microsoft.com/office/powerpoint/2010/main" val="1321542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4B6CC27-1F5D-726F-C736-2CC2E75CEEC1}"/>
              </a:ext>
            </a:extLst>
          </p:cNvPr>
          <p:cNvSpPr>
            <a:spLocks noGrp="1" noChangeArrowheads="1"/>
          </p:cNvSpPr>
          <p:nvPr>
            <p:ph type="dt" sz="half" idx="10"/>
          </p:nvPr>
        </p:nvSpPr>
        <p:spPr>
          <a:ln/>
        </p:spPr>
        <p:txBody>
          <a:bodyPr/>
          <a:lstStyle>
            <a:lvl1pPr>
              <a:defRPr/>
            </a:lvl1pPr>
          </a:lstStyle>
          <a:p>
            <a:pPr>
              <a:defRPr/>
            </a:pPr>
            <a:fld id="{093EAD94-4695-4E7B-8D82-922B6E9B3F4E}" type="datetime1">
              <a:rPr lang="it-IT"/>
              <a:pPr>
                <a:defRPr/>
              </a:pPr>
              <a:t>12/12/2024</a:t>
            </a:fld>
            <a:endParaRPr lang="it-IT"/>
          </a:p>
        </p:txBody>
      </p:sp>
      <p:sp>
        <p:nvSpPr>
          <p:cNvPr id="5" name="Rectangle 5">
            <a:extLst>
              <a:ext uri="{FF2B5EF4-FFF2-40B4-BE49-F238E27FC236}">
                <a16:creationId xmlns:a16="http://schemas.microsoft.com/office/drawing/2014/main" id="{9A2CDD38-6354-B7FB-20F3-80AD69563F23}"/>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6" name="Rectangle 6">
            <a:extLst>
              <a:ext uri="{FF2B5EF4-FFF2-40B4-BE49-F238E27FC236}">
                <a16:creationId xmlns:a16="http://schemas.microsoft.com/office/drawing/2014/main" id="{879D8A04-A953-3314-3866-FEF5234D1BF6}"/>
              </a:ext>
            </a:extLst>
          </p:cNvPr>
          <p:cNvSpPr>
            <a:spLocks noGrp="1" noChangeArrowheads="1"/>
          </p:cNvSpPr>
          <p:nvPr>
            <p:ph type="sldNum" sz="quarter" idx="12"/>
          </p:nvPr>
        </p:nvSpPr>
        <p:spPr>
          <a:ln/>
        </p:spPr>
        <p:txBody>
          <a:bodyPr/>
          <a:lstStyle>
            <a:lvl1pPr>
              <a:defRPr/>
            </a:lvl1pPr>
          </a:lstStyle>
          <a:p>
            <a:pPr>
              <a:defRPr/>
            </a:pPr>
            <a:fld id="{73901FCB-71C3-4616-9D55-80BD33F51DAF}" type="slidenum">
              <a:rPr lang="it-IT" altLang="it-IT"/>
              <a:pPr>
                <a:defRPr/>
              </a:pPr>
              <a:t>‹N›</a:t>
            </a:fld>
            <a:endParaRPr lang="it-IT" altLang="it-IT"/>
          </a:p>
        </p:txBody>
      </p:sp>
    </p:spTree>
    <p:extLst>
      <p:ext uri="{BB962C8B-B14F-4D97-AF65-F5344CB8AC3E}">
        <p14:creationId xmlns:p14="http://schemas.microsoft.com/office/powerpoint/2010/main" val="2614797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381000"/>
            <a:ext cx="2057400" cy="57150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381000"/>
            <a:ext cx="6019800" cy="57150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96FEFB1-DDB7-B5CB-1EE9-4D2766BB166C}"/>
              </a:ext>
            </a:extLst>
          </p:cNvPr>
          <p:cNvSpPr>
            <a:spLocks noGrp="1" noChangeArrowheads="1"/>
          </p:cNvSpPr>
          <p:nvPr>
            <p:ph type="dt" sz="half" idx="10"/>
          </p:nvPr>
        </p:nvSpPr>
        <p:spPr>
          <a:ln/>
        </p:spPr>
        <p:txBody>
          <a:bodyPr/>
          <a:lstStyle>
            <a:lvl1pPr>
              <a:defRPr/>
            </a:lvl1pPr>
          </a:lstStyle>
          <a:p>
            <a:pPr>
              <a:defRPr/>
            </a:pPr>
            <a:fld id="{0FCB3CC1-6A50-4856-A676-A978342AC7F4}" type="datetime1">
              <a:rPr lang="it-IT"/>
              <a:pPr>
                <a:defRPr/>
              </a:pPr>
              <a:t>12/12/2024</a:t>
            </a:fld>
            <a:endParaRPr lang="it-IT"/>
          </a:p>
        </p:txBody>
      </p:sp>
      <p:sp>
        <p:nvSpPr>
          <p:cNvPr id="5" name="Rectangle 5">
            <a:extLst>
              <a:ext uri="{FF2B5EF4-FFF2-40B4-BE49-F238E27FC236}">
                <a16:creationId xmlns:a16="http://schemas.microsoft.com/office/drawing/2014/main" id="{7CD72CDD-4953-B03C-B39D-8325FF89933D}"/>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6" name="Rectangle 6">
            <a:extLst>
              <a:ext uri="{FF2B5EF4-FFF2-40B4-BE49-F238E27FC236}">
                <a16:creationId xmlns:a16="http://schemas.microsoft.com/office/drawing/2014/main" id="{A55BA5E3-C402-F51C-8B9C-58DC22297590}"/>
              </a:ext>
            </a:extLst>
          </p:cNvPr>
          <p:cNvSpPr>
            <a:spLocks noGrp="1" noChangeArrowheads="1"/>
          </p:cNvSpPr>
          <p:nvPr>
            <p:ph type="sldNum" sz="quarter" idx="12"/>
          </p:nvPr>
        </p:nvSpPr>
        <p:spPr>
          <a:ln/>
        </p:spPr>
        <p:txBody>
          <a:bodyPr/>
          <a:lstStyle>
            <a:lvl1pPr>
              <a:defRPr/>
            </a:lvl1pPr>
          </a:lstStyle>
          <a:p>
            <a:pPr>
              <a:defRPr/>
            </a:pPr>
            <a:fld id="{D43D37CC-CADB-421A-976F-3090CCB80D3C}" type="slidenum">
              <a:rPr lang="it-IT" altLang="it-IT"/>
              <a:pPr>
                <a:defRPr/>
              </a:pPr>
              <a:t>‹N›</a:t>
            </a:fld>
            <a:endParaRPr lang="it-IT" altLang="it-IT"/>
          </a:p>
        </p:txBody>
      </p:sp>
    </p:spTree>
    <p:extLst>
      <p:ext uri="{BB962C8B-B14F-4D97-AF65-F5344CB8AC3E}">
        <p14:creationId xmlns:p14="http://schemas.microsoft.com/office/powerpoint/2010/main" val="247016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457200" y="381000"/>
            <a:ext cx="8229600" cy="1371600"/>
          </a:xfrm>
        </p:spPr>
        <p:txBody>
          <a:bodyPr/>
          <a:lstStyle/>
          <a:p>
            <a:r>
              <a:rPr lang="it-IT"/>
              <a:t>Fare clic per modificare lo stile del titolo</a:t>
            </a:r>
          </a:p>
        </p:txBody>
      </p:sp>
      <p:sp>
        <p:nvSpPr>
          <p:cNvPr id="3" name="Segnaposto tabella 2"/>
          <p:cNvSpPr>
            <a:spLocks noGrp="1"/>
          </p:cNvSpPr>
          <p:nvPr>
            <p:ph type="tbl" idx="1"/>
          </p:nvPr>
        </p:nvSpPr>
        <p:spPr>
          <a:xfrm>
            <a:off x="457200" y="1981200"/>
            <a:ext cx="8229600" cy="4114800"/>
          </a:xfrm>
        </p:spPr>
        <p:txBody>
          <a:bodyPr/>
          <a:lstStyle/>
          <a:p>
            <a:pPr lvl="0"/>
            <a:endParaRPr lang="it-IT" noProof="0"/>
          </a:p>
        </p:txBody>
      </p:sp>
      <p:sp>
        <p:nvSpPr>
          <p:cNvPr id="4" name="Rectangle 4">
            <a:extLst>
              <a:ext uri="{FF2B5EF4-FFF2-40B4-BE49-F238E27FC236}">
                <a16:creationId xmlns:a16="http://schemas.microsoft.com/office/drawing/2014/main" id="{02231EC2-B63D-52F2-F7EC-06D0BB7374D7}"/>
              </a:ext>
            </a:extLst>
          </p:cNvPr>
          <p:cNvSpPr>
            <a:spLocks noGrp="1" noChangeArrowheads="1"/>
          </p:cNvSpPr>
          <p:nvPr>
            <p:ph type="dt" sz="half" idx="10"/>
          </p:nvPr>
        </p:nvSpPr>
        <p:spPr>
          <a:ln/>
        </p:spPr>
        <p:txBody>
          <a:bodyPr/>
          <a:lstStyle>
            <a:lvl1pPr>
              <a:defRPr/>
            </a:lvl1pPr>
          </a:lstStyle>
          <a:p>
            <a:pPr>
              <a:defRPr/>
            </a:pPr>
            <a:fld id="{F25B4760-9C87-44A3-85FD-FA5A26198E29}" type="datetime1">
              <a:rPr lang="it-IT"/>
              <a:pPr>
                <a:defRPr/>
              </a:pPr>
              <a:t>12/12/2024</a:t>
            </a:fld>
            <a:endParaRPr lang="it-IT"/>
          </a:p>
        </p:txBody>
      </p:sp>
      <p:sp>
        <p:nvSpPr>
          <p:cNvPr id="5" name="Rectangle 5">
            <a:extLst>
              <a:ext uri="{FF2B5EF4-FFF2-40B4-BE49-F238E27FC236}">
                <a16:creationId xmlns:a16="http://schemas.microsoft.com/office/drawing/2014/main" id="{BE63A619-28D0-5BCB-4EAA-5A8BFEF6AB7E}"/>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6" name="Rectangle 6">
            <a:extLst>
              <a:ext uri="{FF2B5EF4-FFF2-40B4-BE49-F238E27FC236}">
                <a16:creationId xmlns:a16="http://schemas.microsoft.com/office/drawing/2014/main" id="{78B093F5-F4FB-6B9B-9D46-2039A5FED5F7}"/>
              </a:ext>
            </a:extLst>
          </p:cNvPr>
          <p:cNvSpPr>
            <a:spLocks noGrp="1" noChangeArrowheads="1"/>
          </p:cNvSpPr>
          <p:nvPr>
            <p:ph type="sldNum" sz="quarter" idx="12"/>
          </p:nvPr>
        </p:nvSpPr>
        <p:spPr>
          <a:ln/>
        </p:spPr>
        <p:txBody>
          <a:bodyPr/>
          <a:lstStyle>
            <a:lvl1pPr>
              <a:defRPr/>
            </a:lvl1pPr>
          </a:lstStyle>
          <a:p>
            <a:pPr>
              <a:defRPr/>
            </a:pPr>
            <a:fld id="{4E6C738B-02EC-4BFF-9306-D00F07000003}" type="slidenum">
              <a:rPr lang="it-IT" altLang="it-IT"/>
              <a:pPr>
                <a:defRPr/>
              </a:pPr>
              <a:t>‹N›</a:t>
            </a:fld>
            <a:endParaRPr lang="it-IT" altLang="it-IT"/>
          </a:p>
        </p:txBody>
      </p:sp>
    </p:spTree>
    <p:extLst>
      <p:ext uri="{BB962C8B-B14F-4D97-AF65-F5344CB8AC3E}">
        <p14:creationId xmlns:p14="http://schemas.microsoft.com/office/powerpoint/2010/main" val="2842816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381000"/>
            <a:ext cx="8229600" cy="57150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a:extLst>
              <a:ext uri="{FF2B5EF4-FFF2-40B4-BE49-F238E27FC236}">
                <a16:creationId xmlns:a16="http://schemas.microsoft.com/office/drawing/2014/main" id="{2610009C-E693-6DBB-D819-D655EF8087EA}"/>
              </a:ext>
            </a:extLst>
          </p:cNvPr>
          <p:cNvSpPr>
            <a:spLocks noGrp="1" noChangeArrowheads="1"/>
          </p:cNvSpPr>
          <p:nvPr>
            <p:ph type="dt" sz="half" idx="10"/>
          </p:nvPr>
        </p:nvSpPr>
        <p:spPr>
          <a:ln/>
        </p:spPr>
        <p:txBody>
          <a:bodyPr/>
          <a:lstStyle>
            <a:lvl1pPr>
              <a:defRPr/>
            </a:lvl1pPr>
          </a:lstStyle>
          <a:p>
            <a:pPr>
              <a:defRPr/>
            </a:pPr>
            <a:fld id="{BD803F9F-0012-48B2-A404-D4778BBFE41E}" type="datetime1">
              <a:rPr lang="it-IT"/>
              <a:pPr>
                <a:defRPr/>
              </a:pPr>
              <a:t>12/12/2024</a:t>
            </a:fld>
            <a:endParaRPr lang="it-IT"/>
          </a:p>
        </p:txBody>
      </p:sp>
      <p:sp>
        <p:nvSpPr>
          <p:cNvPr id="4" name="Rectangle 5">
            <a:extLst>
              <a:ext uri="{FF2B5EF4-FFF2-40B4-BE49-F238E27FC236}">
                <a16:creationId xmlns:a16="http://schemas.microsoft.com/office/drawing/2014/main" id="{B402FAFC-B309-0605-C7D1-58B1E7FE25C5}"/>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5" name="Rectangle 6">
            <a:extLst>
              <a:ext uri="{FF2B5EF4-FFF2-40B4-BE49-F238E27FC236}">
                <a16:creationId xmlns:a16="http://schemas.microsoft.com/office/drawing/2014/main" id="{833A6595-9A79-8A45-FC6A-6915DD07CE00}"/>
              </a:ext>
            </a:extLst>
          </p:cNvPr>
          <p:cNvSpPr>
            <a:spLocks noGrp="1" noChangeArrowheads="1"/>
          </p:cNvSpPr>
          <p:nvPr>
            <p:ph type="sldNum" sz="quarter" idx="12"/>
          </p:nvPr>
        </p:nvSpPr>
        <p:spPr>
          <a:ln/>
        </p:spPr>
        <p:txBody>
          <a:bodyPr/>
          <a:lstStyle>
            <a:lvl1pPr>
              <a:defRPr/>
            </a:lvl1pPr>
          </a:lstStyle>
          <a:p>
            <a:pPr>
              <a:defRPr/>
            </a:pPr>
            <a:fld id="{2D0AF7CE-71A0-4944-94AE-63AE616B5DE0}" type="slidenum">
              <a:rPr lang="it-IT" altLang="it-IT"/>
              <a:pPr>
                <a:defRPr/>
              </a:pPr>
              <a:t>‹N›</a:t>
            </a:fld>
            <a:endParaRPr lang="it-IT" altLang="it-IT"/>
          </a:p>
        </p:txBody>
      </p:sp>
    </p:spTree>
    <p:extLst>
      <p:ext uri="{BB962C8B-B14F-4D97-AF65-F5344CB8AC3E}">
        <p14:creationId xmlns:p14="http://schemas.microsoft.com/office/powerpoint/2010/main" val="533687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F022789-A9D9-F53C-1CD8-89F81928EC37}"/>
              </a:ext>
            </a:extLst>
          </p:cNvPr>
          <p:cNvSpPr>
            <a:spLocks noGrp="1" noChangeArrowheads="1"/>
          </p:cNvSpPr>
          <p:nvPr>
            <p:ph type="dt" sz="half" idx="10"/>
          </p:nvPr>
        </p:nvSpPr>
        <p:spPr>
          <a:ln/>
        </p:spPr>
        <p:txBody>
          <a:bodyPr/>
          <a:lstStyle>
            <a:lvl1pPr>
              <a:defRPr/>
            </a:lvl1pPr>
          </a:lstStyle>
          <a:p>
            <a:pPr>
              <a:defRPr/>
            </a:pPr>
            <a:fld id="{B9B19D15-1476-4B8F-94BB-9B8CFD96EF11}" type="datetime1">
              <a:rPr lang="it-IT"/>
              <a:pPr>
                <a:defRPr/>
              </a:pPr>
              <a:t>12/12/2024</a:t>
            </a:fld>
            <a:endParaRPr lang="it-IT"/>
          </a:p>
        </p:txBody>
      </p:sp>
      <p:sp>
        <p:nvSpPr>
          <p:cNvPr id="5" name="Rectangle 5">
            <a:extLst>
              <a:ext uri="{FF2B5EF4-FFF2-40B4-BE49-F238E27FC236}">
                <a16:creationId xmlns:a16="http://schemas.microsoft.com/office/drawing/2014/main" id="{1B840495-9410-34C7-EF01-27FB689B8549}"/>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6" name="Rectangle 6">
            <a:extLst>
              <a:ext uri="{FF2B5EF4-FFF2-40B4-BE49-F238E27FC236}">
                <a16:creationId xmlns:a16="http://schemas.microsoft.com/office/drawing/2014/main" id="{3E77DF79-FD6A-FB4B-581F-B213FACDB7B2}"/>
              </a:ext>
            </a:extLst>
          </p:cNvPr>
          <p:cNvSpPr>
            <a:spLocks noGrp="1" noChangeArrowheads="1"/>
          </p:cNvSpPr>
          <p:nvPr>
            <p:ph type="sldNum" sz="quarter" idx="12"/>
          </p:nvPr>
        </p:nvSpPr>
        <p:spPr>
          <a:ln/>
        </p:spPr>
        <p:txBody>
          <a:bodyPr/>
          <a:lstStyle>
            <a:lvl1pPr>
              <a:defRPr/>
            </a:lvl1pPr>
          </a:lstStyle>
          <a:p>
            <a:pPr>
              <a:defRPr/>
            </a:pPr>
            <a:fld id="{2A9169EB-DB4D-4E19-8932-D1EEC9DB06AC}" type="slidenum">
              <a:rPr lang="it-IT" altLang="it-IT"/>
              <a:pPr>
                <a:defRPr/>
              </a:pPr>
              <a:t>‹N›</a:t>
            </a:fld>
            <a:endParaRPr lang="it-IT" altLang="it-IT"/>
          </a:p>
        </p:txBody>
      </p:sp>
    </p:spTree>
    <p:extLst>
      <p:ext uri="{BB962C8B-B14F-4D97-AF65-F5344CB8AC3E}">
        <p14:creationId xmlns:p14="http://schemas.microsoft.com/office/powerpoint/2010/main" val="1033068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15AB631B-54B6-34C0-19C9-4424502F7539}"/>
              </a:ext>
            </a:extLst>
          </p:cNvPr>
          <p:cNvSpPr>
            <a:spLocks noGrp="1" noChangeArrowheads="1"/>
          </p:cNvSpPr>
          <p:nvPr>
            <p:ph type="dt" sz="half" idx="10"/>
          </p:nvPr>
        </p:nvSpPr>
        <p:spPr>
          <a:ln/>
        </p:spPr>
        <p:txBody>
          <a:bodyPr/>
          <a:lstStyle>
            <a:lvl1pPr>
              <a:defRPr/>
            </a:lvl1pPr>
          </a:lstStyle>
          <a:p>
            <a:pPr>
              <a:defRPr/>
            </a:pPr>
            <a:fld id="{5261ADC0-9F88-4B7E-9D50-A6B06484939D}" type="datetime1">
              <a:rPr lang="it-IT"/>
              <a:pPr>
                <a:defRPr/>
              </a:pPr>
              <a:t>12/12/2024</a:t>
            </a:fld>
            <a:endParaRPr lang="it-IT"/>
          </a:p>
        </p:txBody>
      </p:sp>
      <p:sp>
        <p:nvSpPr>
          <p:cNvPr id="5" name="Rectangle 5">
            <a:extLst>
              <a:ext uri="{FF2B5EF4-FFF2-40B4-BE49-F238E27FC236}">
                <a16:creationId xmlns:a16="http://schemas.microsoft.com/office/drawing/2014/main" id="{52F22E6B-EB97-D510-57D9-49D0D4FCD72C}"/>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6" name="Rectangle 6">
            <a:extLst>
              <a:ext uri="{FF2B5EF4-FFF2-40B4-BE49-F238E27FC236}">
                <a16:creationId xmlns:a16="http://schemas.microsoft.com/office/drawing/2014/main" id="{7E074FE2-C95A-DA19-AA96-CCA0D218F353}"/>
              </a:ext>
            </a:extLst>
          </p:cNvPr>
          <p:cNvSpPr>
            <a:spLocks noGrp="1" noChangeArrowheads="1"/>
          </p:cNvSpPr>
          <p:nvPr>
            <p:ph type="sldNum" sz="quarter" idx="12"/>
          </p:nvPr>
        </p:nvSpPr>
        <p:spPr>
          <a:ln/>
        </p:spPr>
        <p:txBody>
          <a:bodyPr/>
          <a:lstStyle>
            <a:lvl1pPr>
              <a:defRPr/>
            </a:lvl1pPr>
          </a:lstStyle>
          <a:p>
            <a:pPr>
              <a:defRPr/>
            </a:pPr>
            <a:fld id="{9946AB3D-7E1D-4C86-9AB3-DA1B9B05D56B}" type="slidenum">
              <a:rPr lang="it-IT" altLang="it-IT"/>
              <a:pPr>
                <a:defRPr/>
              </a:pPr>
              <a:t>‹N›</a:t>
            </a:fld>
            <a:endParaRPr lang="it-IT" altLang="it-IT"/>
          </a:p>
        </p:txBody>
      </p:sp>
    </p:spTree>
    <p:extLst>
      <p:ext uri="{BB962C8B-B14F-4D97-AF65-F5344CB8AC3E}">
        <p14:creationId xmlns:p14="http://schemas.microsoft.com/office/powerpoint/2010/main" val="156430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642C0CDF-5BD8-6556-DE7A-20ACBDE16917}"/>
              </a:ext>
            </a:extLst>
          </p:cNvPr>
          <p:cNvSpPr>
            <a:spLocks noGrp="1" noChangeArrowheads="1"/>
          </p:cNvSpPr>
          <p:nvPr>
            <p:ph type="dt" sz="half" idx="10"/>
          </p:nvPr>
        </p:nvSpPr>
        <p:spPr>
          <a:ln/>
        </p:spPr>
        <p:txBody>
          <a:bodyPr/>
          <a:lstStyle>
            <a:lvl1pPr>
              <a:defRPr/>
            </a:lvl1pPr>
          </a:lstStyle>
          <a:p>
            <a:pPr>
              <a:defRPr/>
            </a:pPr>
            <a:fld id="{29ECD4F3-3D47-4BDE-9B2E-3CC33BCD0FBE}" type="datetime1">
              <a:rPr lang="it-IT"/>
              <a:pPr>
                <a:defRPr/>
              </a:pPr>
              <a:t>12/12/2024</a:t>
            </a:fld>
            <a:endParaRPr lang="it-IT"/>
          </a:p>
        </p:txBody>
      </p:sp>
      <p:sp>
        <p:nvSpPr>
          <p:cNvPr id="6" name="Rectangle 5">
            <a:extLst>
              <a:ext uri="{FF2B5EF4-FFF2-40B4-BE49-F238E27FC236}">
                <a16:creationId xmlns:a16="http://schemas.microsoft.com/office/drawing/2014/main" id="{9574C493-6A8F-A5FB-B36F-9EEA76E32C9A}"/>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7" name="Rectangle 6">
            <a:extLst>
              <a:ext uri="{FF2B5EF4-FFF2-40B4-BE49-F238E27FC236}">
                <a16:creationId xmlns:a16="http://schemas.microsoft.com/office/drawing/2014/main" id="{27B5F773-8C8C-3E4E-AEFA-858CFEE78D05}"/>
              </a:ext>
            </a:extLst>
          </p:cNvPr>
          <p:cNvSpPr>
            <a:spLocks noGrp="1" noChangeArrowheads="1"/>
          </p:cNvSpPr>
          <p:nvPr>
            <p:ph type="sldNum" sz="quarter" idx="12"/>
          </p:nvPr>
        </p:nvSpPr>
        <p:spPr>
          <a:ln/>
        </p:spPr>
        <p:txBody>
          <a:bodyPr/>
          <a:lstStyle>
            <a:lvl1pPr>
              <a:defRPr/>
            </a:lvl1pPr>
          </a:lstStyle>
          <a:p>
            <a:pPr>
              <a:defRPr/>
            </a:pPr>
            <a:fld id="{FD7A06E1-AD00-4F55-A17F-4BA41432628B}" type="slidenum">
              <a:rPr lang="it-IT" altLang="it-IT"/>
              <a:pPr>
                <a:defRPr/>
              </a:pPr>
              <a:t>‹N›</a:t>
            </a:fld>
            <a:endParaRPr lang="it-IT" altLang="it-IT"/>
          </a:p>
        </p:txBody>
      </p:sp>
    </p:spTree>
    <p:extLst>
      <p:ext uri="{BB962C8B-B14F-4D97-AF65-F5344CB8AC3E}">
        <p14:creationId xmlns:p14="http://schemas.microsoft.com/office/powerpoint/2010/main" val="537904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7835EEF4-F6C0-75C8-40F1-6105651B625A}"/>
              </a:ext>
            </a:extLst>
          </p:cNvPr>
          <p:cNvSpPr>
            <a:spLocks noGrp="1" noChangeArrowheads="1"/>
          </p:cNvSpPr>
          <p:nvPr>
            <p:ph type="dt" sz="half" idx="10"/>
          </p:nvPr>
        </p:nvSpPr>
        <p:spPr>
          <a:ln/>
        </p:spPr>
        <p:txBody>
          <a:bodyPr/>
          <a:lstStyle>
            <a:lvl1pPr>
              <a:defRPr/>
            </a:lvl1pPr>
          </a:lstStyle>
          <a:p>
            <a:pPr>
              <a:defRPr/>
            </a:pPr>
            <a:fld id="{F8E1FD20-DA53-4DF6-9A7D-F6D67AF81272}" type="datetime1">
              <a:rPr lang="it-IT"/>
              <a:pPr>
                <a:defRPr/>
              </a:pPr>
              <a:t>12/12/2024</a:t>
            </a:fld>
            <a:endParaRPr lang="it-IT"/>
          </a:p>
        </p:txBody>
      </p:sp>
      <p:sp>
        <p:nvSpPr>
          <p:cNvPr id="8" name="Rectangle 5">
            <a:extLst>
              <a:ext uri="{FF2B5EF4-FFF2-40B4-BE49-F238E27FC236}">
                <a16:creationId xmlns:a16="http://schemas.microsoft.com/office/drawing/2014/main" id="{EFDFF17A-5218-EC0E-8EA8-35CBE9C8178A}"/>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9" name="Rectangle 6">
            <a:extLst>
              <a:ext uri="{FF2B5EF4-FFF2-40B4-BE49-F238E27FC236}">
                <a16:creationId xmlns:a16="http://schemas.microsoft.com/office/drawing/2014/main" id="{8B28D29F-E64F-B263-A6AD-62DDF5445D60}"/>
              </a:ext>
            </a:extLst>
          </p:cNvPr>
          <p:cNvSpPr>
            <a:spLocks noGrp="1" noChangeArrowheads="1"/>
          </p:cNvSpPr>
          <p:nvPr>
            <p:ph type="sldNum" sz="quarter" idx="12"/>
          </p:nvPr>
        </p:nvSpPr>
        <p:spPr>
          <a:ln/>
        </p:spPr>
        <p:txBody>
          <a:bodyPr/>
          <a:lstStyle>
            <a:lvl1pPr>
              <a:defRPr/>
            </a:lvl1pPr>
          </a:lstStyle>
          <a:p>
            <a:pPr>
              <a:defRPr/>
            </a:pPr>
            <a:fld id="{DC33DE31-2D7D-4484-BC63-1D1497F9960E}" type="slidenum">
              <a:rPr lang="it-IT" altLang="it-IT"/>
              <a:pPr>
                <a:defRPr/>
              </a:pPr>
              <a:t>‹N›</a:t>
            </a:fld>
            <a:endParaRPr lang="it-IT" altLang="it-IT"/>
          </a:p>
        </p:txBody>
      </p:sp>
    </p:spTree>
    <p:extLst>
      <p:ext uri="{BB962C8B-B14F-4D97-AF65-F5344CB8AC3E}">
        <p14:creationId xmlns:p14="http://schemas.microsoft.com/office/powerpoint/2010/main" val="2218909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82C61E1C-CCB3-9B76-CB42-17AA6500DDEC}"/>
              </a:ext>
            </a:extLst>
          </p:cNvPr>
          <p:cNvSpPr>
            <a:spLocks noGrp="1" noChangeArrowheads="1"/>
          </p:cNvSpPr>
          <p:nvPr>
            <p:ph type="dt" sz="half" idx="10"/>
          </p:nvPr>
        </p:nvSpPr>
        <p:spPr>
          <a:ln/>
        </p:spPr>
        <p:txBody>
          <a:bodyPr/>
          <a:lstStyle>
            <a:lvl1pPr>
              <a:defRPr/>
            </a:lvl1pPr>
          </a:lstStyle>
          <a:p>
            <a:pPr>
              <a:defRPr/>
            </a:pPr>
            <a:fld id="{861A311E-BBF2-49A8-85E2-F7499A18FF0E}" type="datetime1">
              <a:rPr lang="it-IT"/>
              <a:pPr>
                <a:defRPr/>
              </a:pPr>
              <a:t>12/12/2024</a:t>
            </a:fld>
            <a:endParaRPr lang="it-IT"/>
          </a:p>
        </p:txBody>
      </p:sp>
      <p:sp>
        <p:nvSpPr>
          <p:cNvPr id="4" name="Rectangle 5">
            <a:extLst>
              <a:ext uri="{FF2B5EF4-FFF2-40B4-BE49-F238E27FC236}">
                <a16:creationId xmlns:a16="http://schemas.microsoft.com/office/drawing/2014/main" id="{2CEE39A4-1E4A-C7F5-3439-FBE1BE41A707}"/>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5" name="Rectangle 6">
            <a:extLst>
              <a:ext uri="{FF2B5EF4-FFF2-40B4-BE49-F238E27FC236}">
                <a16:creationId xmlns:a16="http://schemas.microsoft.com/office/drawing/2014/main" id="{7F64A269-5C75-457F-88E7-215284461AA4}"/>
              </a:ext>
            </a:extLst>
          </p:cNvPr>
          <p:cNvSpPr>
            <a:spLocks noGrp="1" noChangeArrowheads="1"/>
          </p:cNvSpPr>
          <p:nvPr>
            <p:ph type="sldNum" sz="quarter" idx="12"/>
          </p:nvPr>
        </p:nvSpPr>
        <p:spPr>
          <a:ln/>
        </p:spPr>
        <p:txBody>
          <a:bodyPr/>
          <a:lstStyle>
            <a:lvl1pPr>
              <a:defRPr/>
            </a:lvl1pPr>
          </a:lstStyle>
          <a:p>
            <a:pPr>
              <a:defRPr/>
            </a:pPr>
            <a:fld id="{012C8A29-5571-4284-833D-477FCFB05402}" type="slidenum">
              <a:rPr lang="it-IT" altLang="it-IT"/>
              <a:pPr>
                <a:defRPr/>
              </a:pPr>
              <a:t>‹N›</a:t>
            </a:fld>
            <a:endParaRPr lang="it-IT" altLang="it-IT"/>
          </a:p>
        </p:txBody>
      </p:sp>
    </p:spTree>
    <p:extLst>
      <p:ext uri="{BB962C8B-B14F-4D97-AF65-F5344CB8AC3E}">
        <p14:creationId xmlns:p14="http://schemas.microsoft.com/office/powerpoint/2010/main" val="320791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C4A7589-2789-AC10-A2C1-AA61B3874FAE}"/>
              </a:ext>
            </a:extLst>
          </p:cNvPr>
          <p:cNvSpPr>
            <a:spLocks noGrp="1" noChangeArrowheads="1"/>
          </p:cNvSpPr>
          <p:nvPr>
            <p:ph type="dt" sz="half" idx="10"/>
          </p:nvPr>
        </p:nvSpPr>
        <p:spPr>
          <a:ln/>
        </p:spPr>
        <p:txBody>
          <a:bodyPr/>
          <a:lstStyle>
            <a:lvl1pPr>
              <a:defRPr/>
            </a:lvl1pPr>
          </a:lstStyle>
          <a:p>
            <a:pPr>
              <a:defRPr/>
            </a:pPr>
            <a:fld id="{9FE91A79-12F0-45DD-8AF3-737F16D79B0D}" type="datetime1">
              <a:rPr lang="it-IT"/>
              <a:pPr>
                <a:defRPr/>
              </a:pPr>
              <a:t>12/12/2024</a:t>
            </a:fld>
            <a:endParaRPr lang="it-IT"/>
          </a:p>
        </p:txBody>
      </p:sp>
      <p:sp>
        <p:nvSpPr>
          <p:cNvPr id="3" name="Rectangle 5">
            <a:extLst>
              <a:ext uri="{FF2B5EF4-FFF2-40B4-BE49-F238E27FC236}">
                <a16:creationId xmlns:a16="http://schemas.microsoft.com/office/drawing/2014/main" id="{FB4DE599-6457-DA66-E0BC-85FB2839D1E5}"/>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4" name="Rectangle 6">
            <a:extLst>
              <a:ext uri="{FF2B5EF4-FFF2-40B4-BE49-F238E27FC236}">
                <a16:creationId xmlns:a16="http://schemas.microsoft.com/office/drawing/2014/main" id="{8919DA7A-27D3-F72D-3693-AB37F99521AF}"/>
              </a:ext>
            </a:extLst>
          </p:cNvPr>
          <p:cNvSpPr>
            <a:spLocks noGrp="1" noChangeArrowheads="1"/>
          </p:cNvSpPr>
          <p:nvPr>
            <p:ph type="sldNum" sz="quarter" idx="12"/>
          </p:nvPr>
        </p:nvSpPr>
        <p:spPr>
          <a:ln/>
        </p:spPr>
        <p:txBody>
          <a:bodyPr/>
          <a:lstStyle>
            <a:lvl1pPr>
              <a:defRPr/>
            </a:lvl1pPr>
          </a:lstStyle>
          <a:p>
            <a:pPr>
              <a:defRPr/>
            </a:pPr>
            <a:fld id="{9871AE20-3EA6-4BE1-B259-6CD1021A6B4D}" type="slidenum">
              <a:rPr lang="it-IT" altLang="it-IT"/>
              <a:pPr>
                <a:defRPr/>
              </a:pPr>
              <a:t>‹N›</a:t>
            </a:fld>
            <a:endParaRPr lang="it-IT" altLang="it-IT"/>
          </a:p>
        </p:txBody>
      </p:sp>
    </p:spTree>
    <p:extLst>
      <p:ext uri="{BB962C8B-B14F-4D97-AF65-F5344CB8AC3E}">
        <p14:creationId xmlns:p14="http://schemas.microsoft.com/office/powerpoint/2010/main" val="2656993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BDE17CF1-0287-EE7C-251B-79F7E0850FFF}"/>
              </a:ext>
            </a:extLst>
          </p:cNvPr>
          <p:cNvSpPr>
            <a:spLocks noGrp="1" noChangeArrowheads="1"/>
          </p:cNvSpPr>
          <p:nvPr>
            <p:ph type="dt" sz="half" idx="10"/>
          </p:nvPr>
        </p:nvSpPr>
        <p:spPr>
          <a:ln/>
        </p:spPr>
        <p:txBody>
          <a:bodyPr/>
          <a:lstStyle>
            <a:lvl1pPr>
              <a:defRPr/>
            </a:lvl1pPr>
          </a:lstStyle>
          <a:p>
            <a:pPr>
              <a:defRPr/>
            </a:pPr>
            <a:fld id="{2608C93C-6435-440C-A032-93178C467AA1}" type="datetime1">
              <a:rPr lang="it-IT"/>
              <a:pPr>
                <a:defRPr/>
              </a:pPr>
              <a:t>12/12/2024</a:t>
            </a:fld>
            <a:endParaRPr lang="it-IT"/>
          </a:p>
        </p:txBody>
      </p:sp>
      <p:sp>
        <p:nvSpPr>
          <p:cNvPr id="6" name="Rectangle 5">
            <a:extLst>
              <a:ext uri="{FF2B5EF4-FFF2-40B4-BE49-F238E27FC236}">
                <a16:creationId xmlns:a16="http://schemas.microsoft.com/office/drawing/2014/main" id="{1BE5B560-E5F4-6624-F20F-F65AD4717967}"/>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7" name="Rectangle 6">
            <a:extLst>
              <a:ext uri="{FF2B5EF4-FFF2-40B4-BE49-F238E27FC236}">
                <a16:creationId xmlns:a16="http://schemas.microsoft.com/office/drawing/2014/main" id="{FD3C2F9B-24D2-DEC9-9E2A-81E1332BC691}"/>
              </a:ext>
            </a:extLst>
          </p:cNvPr>
          <p:cNvSpPr>
            <a:spLocks noGrp="1" noChangeArrowheads="1"/>
          </p:cNvSpPr>
          <p:nvPr>
            <p:ph type="sldNum" sz="quarter" idx="12"/>
          </p:nvPr>
        </p:nvSpPr>
        <p:spPr>
          <a:ln/>
        </p:spPr>
        <p:txBody>
          <a:bodyPr/>
          <a:lstStyle>
            <a:lvl1pPr>
              <a:defRPr/>
            </a:lvl1pPr>
          </a:lstStyle>
          <a:p>
            <a:pPr>
              <a:defRPr/>
            </a:pPr>
            <a:fld id="{EE5396F5-1699-40FC-83AF-882C0B622627}" type="slidenum">
              <a:rPr lang="it-IT" altLang="it-IT"/>
              <a:pPr>
                <a:defRPr/>
              </a:pPr>
              <a:t>‹N›</a:t>
            </a:fld>
            <a:endParaRPr lang="it-IT" altLang="it-IT"/>
          </a:p>
        </p:txBody>
      </p:sp>
    </p:spTree>
    <p:extLst>
      <p:ext uri="{BB962C8B-B14F-4D97-AF65-F5344CB8AC3E}">
        <p14:creationId xmlns:p14="http://schemas.microsoft.com/office/powerpoint/2010/main" val="62156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D30C62A-82AC-E488-73DC-B8BDF8925D2F}"/>
              </a:ext>
            </a:extLst>
          </p:cNvPr>
          <p:cNvSpPr>
            <a:spLocks noGrp="1" noChangeArrowheads="1"/>
          </p:cNvSpPr>
          <p:nvPr>
            <p:ph type="dt" sz="half" idx="10"/>
          </p:nvPr>
        </p:nvSpPr>
        <p:spPr>
          <a:ln/>
        </p:spPr>
        <p:txBody>
          <a:bodyPr/>
          <a:lstStyle>
            <a:lvl1pPr>
              <a:defRPr/>
            </a:lvl1pPr>
          </a:lstStyle>
          <a:p>
            <a:pPr>
              <a:defRPr/>
            </a:pPr>
            <a:fld id="{C0F252CC-ED43-45AB-818F-9B00D8DE9A88}" type="datetime1">
              <a:rPr lang="it-IT"/>
              <a:pPr>
                <a:defRPr/>
              </a:pPr>
              <a:t>12/12/2024</a:t>
            </a:fld>
            <a:endParaRPr lang="it-IT"/>
          </a:p>
        </p:txBody>
      </p:sp>
      <p:sp>
        <p:nvSpPr>
          <p:cNvPr id="6" name="Rectangle 5">
            <a:extLst>
              <a:ext uri="{FF2B5EF4-FFF2-40B4-BE49-F238E27FC236}">
                <a16:creationId xmlns:a16="http://schemas.microsoft.com/office/drawing/2014/main" id="{631D8AC8-D180-0732-C325-DACB273240C4}"/>
              </a:ext>
            </a:extLst>
          </p:cNvPr>
          <p:cNvSpPr>
            <a:spLocks noGrp="1" noChangeArrowheads="1"/>
          </p:cNvSpPr>
          <p:nvPr>
            <p:ph type="ftr" sz="quarter" idx="11"/>
          </p:nvPr>
        </p:nvSpPr>
        <p:spPr>
          <a:ln/>
        </p:spPr>
        <p:txBody>
          <a:bodyPr/>
          <a:lstStyle>
            <a:lvl1pPr>
              <a:defRPr/>
            </a:lvl1pPr>
          </a:lstStyle>
          <a:p>
            <a:pPr>
              <a:defRPr/>
            </a:pPr>
            <a:r>
              <a:rPr lang="it-IT"/>
              <a:t>Unione Industriale di Torino</a:t>
            </a:r>
          </a:p>
        </p:txBody>
      </p:sp>
      <p:sp>
        <p:nvSpPr>
          <p:cNvPr id="7" name="Rectangle 6">
            <a:extLst>
              <a:ext uri="{FF2B5EF4-FFF2-40B4-BE49-F238E27FC236}">
                <a16:creationId xmlns:a16="http://schemas.microsoft.com/office/drawing/2014/main" id="{B77EABCC-1AB7-BD5C-9D3A-74A0DA424135}"/>
              </a:ext>
            </a:extLst>
          </p:cNvPr>
          <p:cNvSpPr>
            <a:spLocks noGrp="1" noChangeArrowheads="1"/>
          </p:cNvSpPr>
          <p:nvPr>
            <p:ph type="sldNum" sz="quarter" idx="12"/>
          </p:nvPr>
        </p:nvSpPr>
        <p:spPr>
          <a:ln/>
        </p:spPr>
        <p:txBody>
          <a:bodyPr/>
          <a:lstStyle>
            <a:lvl1pPr>
              <a:defRPr/>
            </a:lvl1pPr>
          </a:lstStyle>
          <a:p>
            <a:pPr>
              <a:defRPr/>
            </a:pPr>
            <a:fld id="{BCDBF1C4-3960-4A9E-AF57-436E5073E4F4}" type="slidenum">
              <a:rPr lang="it-IT" altLang="it-IT"/>
              <a:pPr>
                <a:defRPr/>
              </a:pPr>
              <a:t>‹N›</a:t>
            </a:fld>
            <a:endParaRPr lang="it-IT" altLang="it-IT"/>
          </a:p>
        </p:txBody>
      </p:sp>
    </p:spTree>
    <p:extLst>
      <p:ext uri="{BB962C8B-B14F-4D97-AF65-F5344CB8AC3E}">
        <p14:creationId xmlns:p14="http://schemas.microsoft.com/office/powerpoint/2010/main" val="3161162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2674893-6B73-689C-D52C-14962CAEDFB4}"/>
              </a:ext>
            </a:extLst>
          </p:cNvPr>
          <p:cNvSpPr>
            <a:spLocks noGrp="1" noChangeArrowheads="1"/>
          </p:cNvSpPr>
          <p:nvPr>
            <p:ph type="title"/>
          </p:nvPr>
        </p:nvSpPr>
        <p:spPr bwMode="auto">
          <a:xfrm>
            <a:off x="457200" y="3810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a:extLst>
              <a:ext uri="{FF2B5EF4-FFF2-40B4-BE49-F238E27FC236}">
                <a16:creationId xmlns:a16="http://schemas.microsoft.com/office/drawing/2014/main" id="{F26E9E6D-8A4D-A477-81BE-5FEAD0A1E94C}"/>
              </a:ext>
            </a:extLst>
          </p:cNvPr>
          <p:cNvSpPr>
            <a:spLocks noGrp="1" noChangeArrowheads="1"/>
          </p:cNvSpPr>
          <p:nvPr>
            <p:ph type="body" idx="1"/>
          </p:nvPr>
        </p:nvSpPr>
        <p:spPr bwMode="auto">
          <a:xfrm>
            <a:off x="457200" y="19812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7524" name="Rectangle 4">
            <a:extLst>
              <a:ext uri="{FF2B5EF4-FFF2-40B4-BE49-F238E27FC236}">
                <a16:creationId xmlns:a16="http://schemas.microsoft.com/office/drawing/2014/main" id="{7BED2DB8-06A7-E69D-A8C3-B1C17EC42C3E}"/>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mj-lt"/>
              </a:defRPr>
            </a:lvl1pPr>
          </a:lstStyle>
          <a:p>
            <a:pPr>
              <a:defRPr/>
            </a:pPr>
            <a:fld id="{E5C48203-8740-495E-BCE1-CE6050F35AB1}" type="datetime1">
              <a:rPr lang="it-IT"/>
              <a:pPr>
                <a:defRPr/>
              </a:pPr>
              <a:t>12/12/2024</a:t>
            </a:fld>
            <a:endParaRPr lang="it-IT"/>
          </a:p>
        </p:txBody>
      </p:sp>
      <p:sp>
        <p:nvSpPr>
          <p:cNvPr id="107525" name="Rectangle 5">
            <a:extLst>
              <a:ext uri="{FF2B5EF4-FFF2-40B4-BE49-F238E27FC236}">
                <a16:creationId xmlns:a16="http://schemas.microsoft.com/office/drawing/2014/main" id="{33FCF044-E5DC-6304-CE39-6F77BA19078D}"/>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b="1">
                <a:solidFill>
                  <a:srgbClr val="003399"/>
                </a:solidFill>
                <a:latin typeface="+mj-lt"/>
              </a:defRPr>
            </a:lvl1pPr>
          </a:lstStyle>
          <a:p>
            <a:pPr>
              <a:defRPr/>
            </a:pPr>
            <a:r>
              <a:rPr lang="it-IT"/>
              <a:t>Unione Industriale di Torino</a:t>
            </a:r>
          </a:p>
        </p:txBody>
      </p:sp>
      <p:sp>
        <p:nvSpPr>
          <p:cNvPr id="107526" name="Rectangle 6">
            <a:extLst>
              <a:ext uri="{FF2B5EF4-FFF2-40B4-BE49-F238E27FC236}">
                <a16:creationId xmlns:a16="http://schemas.microsoft.com/office/drawing/2014/main" id="{D3F15B1A-1B5C-7A84-DC9C-DB19A9FE5CCB}"/>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a:solidFill>
                  <a:srgbClr val="003399"/>
                </a:solidFill>
                <a:latin typeface="Arial" panose="020B0604020202020204" pitchFamily="34" charset="0"/>
              </a:defRPr>
            </a:lvl1pPr>
          </a:lstStyle>
          <a:p>
            <a:pPr>
              <a:defRPr/>
            </a:pPr>
            <a:fld id="{E2ABD5C4-FEBD-4CD3-B559-E6ADBF87D3B6}" type="slidenum">
              <a:rPr lang="it-IT" altLang="it-IT"/>
              <a:pPr>
                <a:defRPr/>
              </a:pPr>
              <a:t>‹N›</a:t>
            </a:fld>
            <a:endParaRPr lang="it-IT" altLang="it-IT"/>
          </a:p>
        </p:txBody>
      </p:sp>
    </p:spTree>
  </p:cSld>
  <p:clrMap bg1="dk2" tx1="lt1" bg2="dk1" tx2="lt2" accent1="accent1" accent2="accent2" accent3="accent3" accent4="accent4" accent5="accent5" accent6="accent6" hlink="hlink" folHlink="folHlink"/>
  <p:sldLayoutIdLst>
    <p:sldLayoutId id="2147483816"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Lst>
  <p:hf hdr="0" dt="0"/>
  <p:txStyles>
    <p:titleStyle>
      <a:lvl1pPr algn="ctr" rtl="0" eaLnBrk="0" fontAlgn="base" hangingPunct="0">
        <a:spcBef>
          <a:spcPct val="0"/>
        </a:spcBef>
        <a:spcAft>
          <a:spcPct val="0"/>
        </a:spcAft>
        <a:defRPr sz="4400">
          <a:solidFill>
            <a:srgbClr val="003399"/>
          </a:solidFill>
          <a:latin typeface="+mj-lt"/>
          <a:ea typeface="+mj-ea"/>
          <a:cs typeface="+mj-cs"/>
        </a:defRPr>
      </a:lvl1pPr>
      <a:lvl2pPr algn="ctr" rtl="0" eaLnBrk="0" fontAlgn="base" hangingPunct="0">
        <a:spcBef>
          <a:spcPct val="0"/>
        </a:spcBef>
        <a:spcAft>
          <a:spcPct val="0"/>
        </a:spcAft>
        <a:defRPr sz="4400">
          <a:solidFill>
            <a:srgbClr val="003399"/>
          </a:solidFill>
          <a:latin typeface="Arial" charset="0"/>
        </a:defRPr>
      </a:lvl2pPr>
      <a:lvl3pPr algn="ctr" rtl="0" eaLnBrk="0" fontAlgn="base" hangingPunct="0">
        <a:spcBef>
          <a:spcPct val="0"/>
        </a:spcBef>
        <a:spcAft>
          <a:spcPct val="0"/>
        </a:spcAft>
        <a:defRPr sz="4400">
          <a:solidFill>
            <a:srgbClr val="003399"/>
          </a:solidFill>
          <a:latin typeface="Arial" charset="0"/>
        </a:defRPr>
      </a:lvl3pPr>
      <a:lvl4pPr algn="ctr" rtl="0" eaLnBrk="0" fontAlgn="base" hangingPunct="0">
        <a:spcBef>
          <a:spcPct val="0"/>
        </a:spcBef>
        <a:spcAft>
          <a:spcPct val="0"/>
        </a:spcAft>
        <a:defRPr sz="4400">
          <a:solidFill>
            <a:srgbClr val="003399"/>
          </a:solidFill>
          <a:latin typeface="Arial" charset="0"/>
        </a:defRPr>
      </a:lvl4pPr>
      <a:lvl5pPr algn="ctr" rtl="0" eaLnBrk="0" fontAlgn="base" hangingPunct="0">
        <a:spcBef>
          <a:spcPct val="0"/>
        </a:spcBef>
        <a:spcAft>
          <a:spcPct val="0"/>
        </a:spcAft>
        <a:defRPr sz="4400">
          <a:solidFill>
            <a:srgbClr val="003399"/>
          </a:solidFill>
          <a:latin typeface="Arial" charset="0"/>
        </a:defRPr>
      </a:lvl5pPr>
      <a:lvl6pPr marL="457200" algn="ctr" rtl="0" fontAlgn="base">
        <a:spcBef>
          <a:spcPct val="0"/>
        </a:spcBef>
        <a:spcAft>
          <a:spcPct val="0"/>
        </a:spcAft>
        <a:defRPr sz="4400">
          <a:solidFill>
            <a:srgbClr val="003399"/>
          </a:solidFill>
          <a:latin typeface="Arial" charset="0"/>
        </a:defRPr>
      </a:lvl6pPr>
      <a:lvl7pPr marL="914400" algn="ctr" rtl="0" fontAlgn="base">
        <a:spcBef>
          <a:spcPct val="0"/>
        </a:spcBef>
        <a:spcAft>
          <a:spcPct val="0"/>
        </a:spcAft>
        <a:defRPr sz="4400">
          <a:solidFill>
            <a:srgbClr val="003399"/>
          </a:solidFill>
          <a:latin typeface="Arial" charset="0"/>
        </a:defRPr>
      </a:lvl7pPr>
      <a:lvl8pPr marL="1371600" algn="ctr" rtl="0" fontAlgn="base">
        <a:spcBef>
          <a:spcPct val="0"/>
        </a:spcBef>
        <a:spcAft>
          <a:spcPct val="0"/>
        </a:spcAft>
        <a:defRPr sz="4400">
          <a:solidFill>
            <a:srgbClr val="003399"/>
          </a:solidFill>
          <a:latin typeface="Arial" charset="0"/>
        </a:defRPr>
      </a:lvl8pPr>
      <a:lvl9pPr marL="1828800" algn="ctr" rtl="0" fontAlgn="base">
        <a:spcBef>
          <a:spcPct val="0"/>
        </a:spcBef>
        <a:spcAft>
          <a:spcPct val="0"/>
        </a:spcAft>
        <a:defRPr sz="4400">
          <a:solidFill>
            <a:srgbClr val="003399"/>
          </a:solidFill>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anose="05000000000000000000" pitchFamily="2" charset="2"/>
        <a:buChar char="n"/>
        <a:defRPr sz="3200">
          <a:solidFill>
            <a:srgbClr val="003399"/>
          </a:solidFill>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anose="05000000000000000000" pitchFamily="2" charset="2"/>
        <a:buChar char="n"/>
        <a:defRPr sz="2800">
          <a:solidFill>
            <a:srgbClr val="003399"/>
          </a:solidFill>
          <a:latin typeface="+mj-lt"/>
        </a:defRPr>
      </a:lvl2pPr>
      <a:lvl3pPr marL="1143000" indent="-228600" algn="l" rtl="0" eaLnBrk="0" fontAlgn="base" hangingPunct="0">
        <a:spcBef>
          <a:spcPct val="20000"/>
        </a:spcBef>
        <a:spcAft>
          <a:spcPct val="0"/>
        </a:spcAft>
        <a:buClr>
          <a:schemeClr val="hlink"/>
        </a:buClr>
        <a:buSzPct val="65000"/>
        <a:buFont typeface="Wingdings" panose="05000000000000000000" pitchFamily="2" charset="2"/>
        <a:buChar char="n"/>
        <a:defRPr sz="2400">
          <a:solidFill>
            <a:srgbClr val="003399"/>
          </a:solidFill>
          <a:latin typeface="+mj-lt"/>
        </a:defRPr>
      </a:lvl3pPr>
      <a:lvl4pPr marL="1600200" indent="-228600" algn="l" rtl="0" eaLnBrk="0" fontAlgn="base" hangingPunct="0">
        <a:spcBef>
          <a:spcPct val="20000"/>
        </a:spcBef>
        <a:spcAft>
          <a:spcPct val="0"/>
        </a:spcAft>
        <a:buClr>
          <a:schemeClr val="folHlink"/>
        </a:buClr>
        <a:buSzPct val="65000"/>
        <a:buFont typeface="Wingdings" panose="05000000000000000000" pitchFamily="2" charset="2"/>
        <a:buChar char="n"/>
        <a:defRPr sz="2000">
          <a:solidFill>
            <a:srgbClr val="003399"/>
          </a:solidFill>
          <a:latin typeface="+mj-lt"/>
        </a:defRPr>
      </a:lvl4pPr>
      <a:lvl5pPr marL="2057400" indent="-228600" algn="l" rtl="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mj-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rgbClr val="003399"/>
          </a:solidFill>
          <a:latin typeface="+mj-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rgbClr val="003399"/>
          </a:solidFill>
          <a:latin typeface="+mj-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rgbClr val="003399"/>
          </a:solidFill>
          <a:latin typeface="+mj-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rgbClr val="003399"/>
          </a:solidFill>
          <a:latin typeface="+mj-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egnaposto numero diapositiva 5">
            <a:extLst>
              <a:ext uri="{FF2B5EF4-FFF2-40B4-BE49-F238E27FC236}">
                <a16:creationId xmlns:a16="http://schemas.microsoft.com/office/drawing/2014/main" id="{107761A4-97A8-06D3-5115-94D96347A45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3A4A7738-D8FF-498D-A62D-EDBD8A8A6D32}" type="slidenum">
              <a:rPr lang="it-IT" altLang="it-IT" sz="1400" smtClean="0">
                <a:latin typeface="Arial" panose="020B0604020202020204" pitchFamily="34" charset="0"/>
              </a:rPr>
              <a:pPr>
                <a:spcBef>
                  <a:spcPct val="0"/>
                </a:spcBef>
                <a:buClrTx/>
                <a:buSzTx/>
                <a:buFontTx/>
                <a:buNone/>
              </a:pPr>
              <a:t>1</a:t>
            </a:fld>
            <a:endParaRPr lang="it-IT" altLang="it-IT" sz="1400">
              <a:latin typeface="Arial" panose="020B0604020202020204" pitchFamily="34" charset="0"/>
            </a:endParaRPr>
          </a:p>
        </p:txBody>
      </p:sp>
      <p:sp>
        <p:nvSpPr>
          <p:cNvPr id="5123" name="Rectangle 2">
            <a:extLst>
              <a:ext uri="{FF2B5EF4-FFF2-40B4-BE49-F238E27FC236}">
                <a16:creationId xmlns:a16="http://schemas.microsoft.com/office/drawing/2014/main" id="{9291114F-4B23-9C12-D726-AABB2C57A15B}"/>
              </a:ext>
            </a:extLst>
          </p:cNvPr>
          <p:cNvSpPr>
            <a:spLocks noGrp="1" noChangeArrowheads="1"/>
          </p:cNvSpPr>
          <p:nvPr>
            <p:ph type="title"/>
          </p:nvPr>
        </p:nvSpPr>
        <p:spPr>
          <a:xfrm>
            <a:off x="457200" y="381000"/>
            <a:ext cx="8229600" cy="960438"/>
          </a:xfrm>
        </p:spPr>
        <p:txBody>
          <a:bodyPr/>
          <a:lstStyle/>
          <a:p>
            <a:pPr eaLnBrk="1" hangingPunct="1"/>
            <a:br>
              <a:rPr lang="it-IT" altLang="it-IT" b="1" dirty="0"/>
            </a:br>
            <a:br>
              <a:rPr lang="it-IT" altLang="it-IT" b="1" dirty="0"/>
            </a:br>
            <a:br>
              <a:rPr lang="it-IT" altLang="it-IT" b="1" dirty="0"/>
            </a:br>
            <a:br>
              <a:rPr lang="it-IT" altLang="it-IT" b="1" dirty="0"/>
            </a:br>
            <a:br>
              <a:rPr lang="it-IT" altLang="it-IT" b="1" dirty="0"/>
            </a:br>
            <a:r>
              <a:rPr lang="it-IT" altLang="it-IT" b="1" dirty="0"/>
              <a:t>D.Lgs. n. 81/2008</a:t>
            </a:r>
            <a:br>
              <a:rPr lang="it-IT" altLang="it-IT" b="1" dirty="0"/>
            </a:br>
            <a:r>
              <a:rPr lang="it-IT" altLang="it-IT" b="1" dirty="0"/>
              <a:t>TITOLO IV</a:t>
            </a:r>
            <a:br>
              <a:rPr lang="it-IT" altLang="it-IT" b="1" dirty="0"/>
            </a:br>
            <a:br>
              <a:rPr lang="it-IT" altLang="it-IT" b="1" dirty="0"/>
            </a:br>
            <a:r>
              <a:rPr lang="it-IT" altLang="it-IT" b="1" dirty="0"/>
              <a:t>CANTIERI TEMPORANEI </a:t>
            </a:r>
            <a:br>
              <a:rPr lang="it-IT" altLang="it-IT" b="1" dirty="0"/>
            </a:br>
            <a:r>
              <a:rPr lang="it-IT" altLang="it-IT" b="1" dirty="0"/>
              <a:t>O MOBILI</a:t>
            </a:r>
            <a:br>
              <a:rPr lang="it-IT" altLang="it-IT" b="1" dirty="0"/>
            </a:br>
            <a:br>
              <a:rPr lang="it-IT" altLang="it-IT" b="1" dirty="0"/>
            </a:br>
            <a:r>
              <a:rPr lang="it-IT" altLang="it-IT" b="1" dirty="0"/>
              <a:t>Aspetti giuridici </a:t>
            </a:r>
          </a:p>
        </p:txBody>
      </p:sp>
      <p:sp>
        <p:nvSpPr>
          <p:cNvPr id="5124" name="Rectangle 3">
            <a:extLst>
              <a:ext uri="{FF2B5EF4-FFF2-40B4-BE49-F238E27FC236}">
                <a16:creationId xmlns:a16="http://schemas.microsoft.com/office/drawing/2014/main" id="{BE9144E5-B5C6-280D-4F14-AD7D38A7B61F}"/>
              </a:ext>
            </a:extLst>
          </p:cNvPr>
          <p:cNvSpPr>
            <a:spLocks noGrp="1" noChangeArrowheads="1"/>
          </p:cNvSpPr>
          <p:nvPr>
            <p:ph type="body" idx="1"/>
          </p:nvPr>
        </p:nvSpPr>
        <p:spPr>
          <a:xfrm>
            <a:off x="179388" y="4221163"/>
            <a:ext cx="8126412" cy="2127250"/>
          </a:xfrm>
        </p:spPr>
        <p:txBody>
          <a:bodyPr/>
          <a:lstStyle/>
          <a:p>
            <a:pPr lvl="4" eaLnBrk="1" hangingPunct="1">
              <a:buFont typeface="Wingdings" panose="05000000000000000000" pitchFamily="2" charset="2"/>
              <a:buNone/>
            </a:pPr>
            <a:r>
              <a:rPr lang="it-IT" altLang="zh-CN" sz="4000" b="1">
                <a:ea typeface="SimSun" panose="02010600030101010101" pitchFamily="2" charset="-122"/>
              </a:rPr>
              <a:t>        </a:t>
            </a:r>
            <a:endParaRPr lang="it-IT" altLang="it-IT" sz="4000" b="1">
              <a:ea typeface="SimSun"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C09339A1-F2DD-83F1-1CE0-328E414CE7C9}"/>
              </a:ext>
            </a:extLst>
          </p:cNvPr>
          <p:cNvSpPr>
            <a:spLocks noGrp="1" noChangeArrowheads="1"/>
          </p:cNvSpPr>
          <p:nvPr>
            <p:ph type="title"/>
          </p:nvPr>
        </p:nvSpPr>
        <p:spPr>
          <a:xfrm>
            <a:off x="468313" y="368300"/>
            <a:ext cx="8229600" cy="995363"/>
          </a:xfrm>
        </p:spPr>
        <p:txBody>
          <a:bodyPr/>
          <a:lstStyle/>
          <a:p>
            <a:r>
              <a:rPr lang="it-IT" altLang="it-IT" sz="2400" b="1"/>
              <a:t>Titolo IV, D.lgs. n. 81/2008. I destinatari della normativa</a:t>
            </a:r>
          </a:p>
        </p:txBody>
      </p:sp>
      <p:sp>
        <p:nvSpPr>
          <p:cNvPr id="16387" name="Rectangle 3">
            <a:extLst>
              <a:ext uri="{FF2B5EF4-FFF2-40B4-BE49-F238E27FC236}">
                <a16:creationId xmlns:a16="http://schemas.microsoft.com/office/drawing/2014/main" id="{00F1F62B-66E5-5E63-D972-A46355576C35}"/>
              </a:ext>
            </a:extLst>
          </p:cNvPr>
          <p:cNvSpPr>
            <a:spLocks noGrp="1" noChangeArrowheads="1"/>
          </p:cNvSpPr>
          <p:nvPr>
            <p:ph type="body" idx="1"/>
          </p:nvPr>
        </p:nvSpPr>
        <p:spPr>
          <a:xfrm>
            <a:off x="457200" y="1233488"/>
            <a:ext cx="8229600" cy="4862512"/>
          </a:xfrm>
        </p:spPr>
        <p:txBody>
          <a:bodyPr/>
          <a:lstStyle/>
          <a:p>
            <a:r>
              <a:rPr lang="it-IT" altLang="it-IT" sz="2000" b="1" u="sng" dirty="0">
                <a:latin typeface="Arial" panose="020B0604020202020204" pitchFamily="34" charset="0"/>
              </a:rPr>
              <a:t>Responsabile dei lavori</a:t>
            </a:r>
            <a:r>
              <a:rPr lang="it-IT" altLang="it-IT" sz="2000" b="1" dirty="0">
                <a:latin typeface="Arial" panose="020B0604020202020204" pitchFamily="34" charset="0"/>
              </a:rPr>
              <a:t>:</a:t>
            </a:r>
            <a:r>
              <a:rPr lang="it-IT" altLang="it-IT" sz="2000" dirty="0">
                <a:latin typeface="Arial" panose="020B0604020202020204" pitchFamily="34" charset="0"/>
              </a:rPr>
              <a:t> </a:t>
            </a:r>
          </a:p>
          <a:p>
            <a:pPr lvl="1" algn="just"/>
            <a:r>
              <a:rPr lang="it-IT" altLang="it-IT" sz="1800" i="1" dirty="0"/>
              <a:t>soggetto che </a:t>
            </a:r>
            <a:r>
              <a:rPr lang="it-IT" altLang="it-IT" sz="1800" i="1" u="sng" dirty="0"/>
              <a:t>può</a:t>
            </a:r>
            <a:r>
              <a:rPr lang="it-IT" altLang="it-IT" sz="1800" i="1" dirty="0"/>
              <a:t> essere incaricato dal committente per svolgere i compiti ad esso attribuiti dal d.lgs. n. 81/2008; </a:t>
            </a:r>
          </a:p>
          <a:p>
            <a:pPr lvl="1" algn="just"/>
            <a:r>
              <a:rPr lang="it-IT" altLang="it-IT" sz="1800" i="1" dirty="0"/>
              <a:t>negli appalti pubblici, il responsabile dei lavori è il responsabile del procedimento</a:t>
            </a:r>
            <a:r>
              <a:rPr lang="it-IT" altLang="it-IT" sz="1800" dirty="0"/>
              <a:t>;</a:t>
            </a:r>
          </a:p>
          <a:p>
            <a:pPr lvl="1" algn="just"/>
            <a:r>
              <a:rPr lang="it-IT" altLang="it-IT" sz="1800" i="1" dirty="0"/>
              <a:t>assimilabile a un delegato ex art. 16?</a:t>
            </a:r>
            <a:r>
              <a:rPr lang="it-IT" altLang="it-IT" sz="1800" dirty="0"/>
              <a:t> </a:t>
            </a:r>
          </a:p>
          <a:p>
            <a:endParaRPr lang="it-IT" altLang="it-IT" sz="2000" dirty="0">
              <a:latin typeface="Arial" panose="020B0604020202020204" pitchFamily="34" charset="0"/>
            </a:endParaRPr>
          </a:p>
          <a:p>
            <a:pPr algn="just" eaLnBrk="1" hangingPunct="1"/>
            <a:r>
              <a:rPr lang="it-IT" altLang="it-IT" sz="2000" dirty="0">
                <a:latin typeface="Arial" panose="020B0604020202020204" pitchFamily="34" charset="0"/>
              </a:rPr>
              <a:t>ALCUNE OSSERVAZIONI </a:t>
            </a:r>
          </a:p>
          <a:p>
            <a:pPr lvl="1" algn="just" eaLnBrk="1" hangingPunct="1"/>
            <a:r>
              <a:rPr lang="it-IT" altLang="it-IT" sz="2000" dirty="0"/>
              <a:t>Nomina meramente eventuale </a:t>
            </a:r>
          </a:p>
          <a:p>
            <a:pPr lvl="1" algn="just" eaLnBrk="1" hangingPunct="1"/>
            <a:r>
              <a:rPr lang="it-IT" altLang="it-IT" sz="2000" dirty="0"/>
              <a:t>In ogni caso, nomina del responsabile dei lavori non spoglia definitivamente di responsabilità il committente, che può comun-</a:t>
            </a:r>
            <a:r>
              <a:rPr lang="it-IT" altLang="it-IT" sz="2000" dirty="0" err="1"/>
              <a:t>que</a:t>
            </a:r>
            <a:r>
              <a:rPr lang="it-IT" altLang="it-IT" sz="2000" dirty="0"/>
              <a:t> essere chiamato a rispondere per “</a:t>
            </a:r>
            <a:r>
              <a:rPr lang="it-IT" altLang="it-IT" sz="2000" i="1" dirty="0"/>
              <a:t>culpa in eligendo”</a:t>
            </a:r>
            <a:r>
              <a:rPr lang="it-IT" altLang="it-IT" sz="2000" dirty="0"/>
              <a:t> o “</a:t>
            </a:r>
            <a:r>
              <a:rPr lang="it-IT" altLang="it-IT" sz="2000" i="1" dirty="0"/>
              <a:t>culpa in vigilando”</a:t>
            </a:r>
            <a:r>
              <a:rPr lang="it-IT" altLang="it-IT" sz="2000" dirty="0"/>
              <a:t>.</a:t>
            </a:r>
          </a:p>
          <a:p>
            <a:pPr algn="just" eaLnBrk="1" hangingPunct="1"/>
            <a:endParaRPr lang="it-IT" altLang="it-IT" sz="2000" dirty="0">
              <a:latin typeface="Arial" panose="020B0604020202020204" pitchFamily="34" charset="0"/>
            </a:endParaRPr>
          </a:p>
          <a:p>
            <a:pPr algn="just" eaLnBrk="1" hangingPunct="1"/>
            <a:endParaRPr lang="it-IT" altLang="it-IT" dirty="0">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3B7698F1-5F47-C825-8649-BDEA78895454}"/>
              </a:ext>
            </a:extLst>
          </p:cNvPr>
          <p:cNvSpPr>
            <a:spLocks noGrp="1" noChangeArrowheads="1"/>
          </p:cNvSpPr>
          <p:nvPr>
            <p:ph type="title"/>
          </p:nvPr>
        </p:nvSpPr>
        <p:spPr>
          <a:xfrm>
            <a:off x="431800" y="0"/>
            <a:ext cx="8229600" cy="960438"/>
          </a:xfrm>
        </p:spPr>
        <p:txBody>
          <a:bodyPr/>
          <a:lstStyle/>
          <a:p>
            <a:r>
              <a:rPr lang="it-IT" altLang="it-IT" sz="2400" b="1"/>
              <a:t>Titolo IV, D.lgs. n. 81/2008. I destinatari della normativa</a:t>
            </a:r>
          </a:p>
        </p:txBody>
      </p:sp>
      <p:sp>
        <p:nvSpPr>
          <p:cNvPr id="17411" name="Rectangle 3">
            <a:extLst>
              <a:ext uri="{FF2B5EF4-FFF2-40B4-BE49-F238E27FC236}">
                <a16:creationId xmlns:a16="http://schemas.microsoft.com/office/drawing/2014/main" id="{78B2B39E-1111-16EC-B1E9-88E2684A3EE4}"/>
              </a:ext>
            </a:extLst>
          </p:cNvPr>
          <p:cNvSpPr>
            <a:spLocks noGrp="1" noChangeArrowheads="1"/>
          </p:cNvSpPr>
          <p:nvPr>
            <p:ph type="body" idx="1"/>
          </p:nvPr>
        </p:nvSpPr>
        <p:spPr>
          <a:xfrm>
            <a:off x="468313" y="836613"/>
            <a:ext cx="8229600" cy="5616575"/>
          </a:xfrm>
        </p:spPr>
        <p:txBody>
          <a:bodyPr/>
          <a:lstStyle/>
          <a:p>
            <a:pPr algn="just">
              <a:lnSpc>
                <a:spcPct val="80000"/>
              </a:lnSpc>
            </a:pPr>
            <a:r>
              <a:rPr lang="it-IT" altLang="it-IT" sz="1800" b="1" u="sng" dirty="0"/>
              <a:t>CP</a:t>
            </a:r>
            <a:r>
              <a:rPr lang="it-IT" altLang="it-IT" sz="1800" u="sng" dirty="0"/>
              <a:t> - </a:t>
            </a:r>
            <a:r>
              <a:rPr lang="it-IT" altLang="it-IT" sz="1800" b="1" u="sng" dirty="0"/>
              <a:t>Coordinatore per la Progettazione</a:t>
            </a:r>
            <a:r>
              <a:rPr lang="it-IT" altLang="it-IT" sz="1800" dirty="0"/>
              <a:t> (ovvero “</a:t>
            </a:r>
            <a:r>
              <a:rPr lang="it-IT" altLang="it-IT" sz="1800" i="1" dirty="0"/>
              <a:t>Coordinatore in materia di Sicurezza e di Salute durante la Progettazione dell’Opera</a:t>
            </a:r>
            <a:r>
              <a:rPr lang="it-IT" altLang="it-IT" sz="1800" dirty="0"/>
              <a:t>”): soggetto incaricato, da </a:t>
            </a:r>
            <a:r>
              <a:rPr lang="it-IT" altLang="it-IT" sz="1800" b="1" dirty="0"/>
              <a:t>C </a:t>
            </a:r>
            <a:r>
              <a:rPr lang="it-IT" altLang="it-IT" sz="1800" dirty="0"/>
              <a:t>o da </a:t>
            </a:r>
            <a:r>
              <a:rPr lang="it-IT" altLang="it-IT" sz="1800" b="1" dirty="0"/>
              <a:t>RL</a:t>
            </a:r>
            <a:r>
              <a:rPr lang="it-IT" altLang="it-IT" sz="1800" dirty="0"/>
              <a:t>, dell’esecuzione dei compiti ex </a:t>
            </a:r>
            <a:r>
              <a:rPr lang="it-IT" altLang="it-IT" sz="1800" b="1" u="sng" dirty="0"/>
              <a:t>art. 91</a:t>
            </a:r>
            <a:r>
              <a:rPr lang="it-IT" altLang="it-IT" sz="1800" dirty="0"/>
              <a:t>, d.lgs. n. 81/2008: </a:t>
            </a:r>
          </a:p>
          <a:p>
            <a:pPr algn="just">
              <a:lnSpc>
                <a:spcPct val="80000"/>
              </a:lnSpc>
            </a:pPr>
            <a:endParaRPr lang="it-IT" altLang="it-IT" sz="1800" dirty="0"/>
          </a:p>
          <a:p>
            <a:pPr algn="just">
              <a:lnSpc>
                <a:spcPct val="80000"/>
              </a:lnSpc>
            </a:pPr>
            <a:r>
              <a:rPr lang="it-IT" altLang="it-IT" sz="1800" dirty="0"/>
              <a:t>Durante la progettazione dell’opera (e comunque prima della richiesta di presentazione delle offerte, negli appalti pubblici), il CP: </a:t>
            </a:r>
            <a:endParaRPr lang="it-IT" altLang="it-IT" sz="1800" i="1" dirty="0"/>
          </a:p>
          <a:p>
            <a:pPr lvl="1" algn="just">
              <a:lnSpc>
                <a:spcPct val="80000"/>
              </a:lnSpc>
            </a:pPr>
            <a:r>
              <a:rPr lang="it-IT" altLang="it-IT" sz="1800" i="1" dirty="0"/>
              <a:t>(a)</a:t>
            </a:r>
            <a:r>
              <a:rPr lang="it-IT" altLang="it-IT" sz="1800" dirty="0"/>
              <a:t> </a:t>
            </a:r>
            <a:r>
              <a:rPr lang="it-IT" altLang="it-IT" sz="1800" b="1" dirty="0"/>
              <a:t>redige il PSC (Piano di Sicurezza e Coordinamento</a:t>
            </a:r>
            <a:r>
              <a:rPr lang="it-IT" altLang="it-IT" sz="1800" dirty="0"/>
              <a:t> (art. 100, co. 1), i cui contenuti sono dettagliatamente specificati nell’Allegato XV;</a:t>
            </a:r>
            <a:endParaRPr lang="it-IT" altLang="it-IT" sz="1800" i="1" dirty="0"/>
          </a:p>
          <a:p>
            <a:pPr lvl="1" algn="just">
              <a:lnSpc>
                <a:spcPct val="80000"/>
              </a:lnSpc>
            </a:pPr>
            <a:r>
              <a:rPr lang="it-IT" altLang="it-IT" sz="1800" i="1" dirty="0"/>
              <a:t>(b)</a:t>
            </a:r>
            <a:r>
              <a:rPr lang="it-IT" altLang="it-IT" sz="1800" dirty="0"/>
              <a:t> </a:t>
            </a:r>
            <a:r>
              <a:rPr lang="it-IT" altLang="it-IT" sz="1800" b="1" dirty="0"/>
              <a:t>predispone un fascicolo aggiuntivo</a:t>
            </a:r>
            <a:r>
              <a:rPr lang="it-IT" altLang="it-IT" sz="1800" dirty="0"/>
              <a:t> che, in base alle caratteristiche dell’opera, contiene specifiche informazioni utili per prevenzione e protezione dai rischi tenendo conto delle norme di buona tecnica (contenuti definiti all’Allegato XVI e nell’allegato II al documento UE 26.5.1993). </a:t>
            </a:r>
          </a:p>
          <a:p>
            <a:pPr lvl="1" algn="just">
              <a:lnSpc>
                <a:spcPct val="80000"/>
              </a:lnSpc>
            </a:pPr>
            <a:r>
              <a:rPr lang="it-IT" altLang="it-IT" sz="1800" dirty="0"/>
              <a:t>Fascicolo aggiuntivo non è predisposto in caso di lavori di manutenzione ordinaria (art. 3, c. 1, lett. </a:t>
            </a:r>
            <a:r>
              <a:rPr lang="it-IT" altLang="it-IT" sz="1800" i="1" dirty="0"/>
              <a:t>a)</a:t>
            </a:r>
            <a:r>
              <a:rPr lang="it-IT" altLang="it-IT" sz="1800" dirty="0"/>
              <a:t>, d.p.r. n. 380/2001); </a:t>
            </a:r>
          </a:p>
          <a:p>
            <a:pPr lvl="1">
              <a:lnSpc>
                <a:spcPct val="80000"/>
              </a:lnSpc>
            </a:pPr>
            <a:endParaRPr lang="it-IT" altLang="it-IT" sz="1800" dirty="0"/>
          </a:p>
          <a:p>
            <a:pPr algn="just">
              <a:lnSpc>
                <a:spcPct val="80000"/>
              </a:lnSpc>
            </a:pPr>
            <a:r>
              <a:rPr lang="it-IT" altLang="it-IT" sz="1800" b="1" dirty="0"/>
              <a:t>Valuta il rischio dovuto alla presenza di ordigni bellici inesplosi rinvenibili durante le attività di scavo nei cantieri</a:t>
            </a:r>
            <a:r>
              <a:rPr lang="it-IT" altLang="it-IT" sz="1800" dirty="0"/>
              <a:t>; quando CP intenda procedere alla bonifica preventiva del sito nel quale è collocato il cantiere, il committente provvede a incaricare un’impresa specializzata (in possesso dei requisiti di cui all’art. 104, co. 4-</a:t>
            </a:r>
            <a:r>
              <a:rPr lang="it-IT" altLang="it-IT" sz="1800" i="1" dirty="0"/>
              <a:t>bis</a:t>
            </a:r>
            <a:r>
              <a:rPr lang="it-IT" altLang="it-IT" sz="1800" dirty="0"/>
              <a:t>, d.lgs. n. 81/2008). </a:t>
            </a:r>
          </a:p>
          <a:p>
            <a:pPr>
              <a:lnSpc>
                <a:spcPct val="80000"/>
              </a:lnSpc>
            </a:pPr>
            <a:endParaRPr lang="it-IT" altLang="it-IT" sz="1800" b="1" dirty="0">
              <a:latin typeface="Arial" panose="020B0604020202020204" pitchFamily="34" charset="0"/>
            </a:endParaRPr>
          </a:p>
          <a:p>
            <a:pPr algn="just" eaLnBrk="1" hangingPunct="1">
              <a:lnSpc>
                <a:spcPct val="80000"/>
              </a:lnSpc>
            </a:pPr>
            <a:endParaRPr lang="it-IT" altLang="it-IT" sz="1800" dirty="0">
              <a:latin typeface="Arial" panose="020B0604020202020204" pitchFamily="34" charset="0"/>
            </a:endParaRPr>
          </a:p>
          <a:p>
            <a:pPr algn="just" eaLnBrk="1" hangingPunct="1">
              <a:lnSpc>
                <a:spcPct val="80000"/>
              </a:lnSpc>
            </a:pPr>
            <a:endParaRPr lang="it-IT" altLang="it-IT" sz="1600" dirty="0">
              <a:latin typeface="Arial" panose="020B0604020202020204" pitchFamily="34" charset="0"/>
            </a:endParaRPr>
          </a:p>
          <a:p>
            <a:pPr algn="just" eaLnBrk="1" hangingPunct="1">
              <a:lnSpc>
                <a:spcPct val="80000"/>
              </a:lnSpc>
            </a:pPr>
            <a:endParaRPr lang="it-IT" altLang="it-IT" sz="1600" dirty="0">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F785238-DFC6-712B-8A55-ED47409ABF98}"/>
              </a:ext>
            </a:extLst>
          </p:cNvPr>
          <p:cNvSpPr>
            <a:spLocks noGrp="1" noChangeArrowheads="1"/>
          </p:cNvSpPr>
          <p:nvPr>
            <p:ph type="title"/>
          </p:nvPr>
        </p:nvSpPr>
        <p:spPr>
          <a:xfrm>
            <a:off x="358775" y="152400"/>
            <a:ext cx="8229600" cy="563563"/>
          </a:xfrm>
        </p:spPr>
        <p:txBody>
          <a:bodyPr/>
          <a:lstStyle/>
          <a:p>
            <a:r>
              <a:rPr lang="it-IT" altLang="it-IT" sz="2400" b="1"/>
              <a:t>Titolo IV, D.lgs. n. 81/2008. I destinatari della normativa</a:t>
            </a:r>
          </a:p>
        </p:txBody>
      </p:sp>
      <p:sp>
        <p:nvSpPr>
          <p:cNvPr id="18435" name="Rectangle 3">
            <a:extLst>
              <a:ext uri="{FF2B5EF4-FFF2-40B4-BE49-F238E27FC236}">
                <a16:creationId xmlns:a16="http://schemas.microsoft.com/office/drawing/2014/main" id="{D67C46AB-3C5F-641D-9E76-60392B0FC985}"/>
              </a:ext>
            </a:extLst>
          </p:cNvPr>
          <p:cNvSpPr>
            <a:spLocks noGrp="1" noChangeArrowheads="1"/>
          </p:cNvSpPr>
          <p:nvPr>
            <p:ph type="body" idx="1"/>
          </p:nvPr>
        </p:nvSpPr>
        <p:spPr>
          <a:xfrm>
            <a:off x="431800" y="692150"/>
            <a:ext cx="8229600" cy="5761038"/>
          </a:xfrm>
        </p:spPr>
        <p:txBody>
          <a:bodyPr/>
          <a:lstStyle/>
          <a:p>
            <a:pPr>
              <a:lnSpc>
                <a:spcPct val="80000"/>
              </a:lnSpc>
            </a:pPr>
            <a:endParaRPr lang="it-IT" altLang="it-IT" sz="1800" b="1" u="sng" dirty="0"/>
          </a:p>
          <a:p>
            <a:pPr algn="just">
              <a:lnSpc>
                <a:spcPct val="80000"/>
              </a:lnSpc>
            </a:pPr>
            <a:r>
              <a:rPr lang="it-IT" altLang="it-IT" sz="1800" b="1" u="sng" dirty="0"/>
              <a:t>CE – Coordinatore per la Esecuzione dei Lavori</a:t>
            </a:r>
            <a:r>
              <a:rPr lang="it-IT" altLang="it-IT" sz="1800" b="1" dirty="0"/>
              <a:t> (</a:t>
            </a:r>
            <a:r>
              <a:rPr lang="it-IT" altLang="it-IT" sz="1800" dirty="0"/>
              <a:t>“coordinatore in materia di sicurezza e di salute durante la realizzazione dell’opera”: </a:t>
            </a:r>
            <a:r>
              <a:rPr lang="it-IT" altLang="it-IT" sz="1800" b="1" dirty="0"/>
              <a:t>art. 92). </a:t>
            </a:r>
          </a:p>
          <a:p>
            <a:pPr algn="just">
              <a:lnSpc>
                <a:spcPct val="80000"/>
              </a:lnSpc>
            </a:pPr>
            <a:r>
              <a:rPr lang="it-IT" altLang="it-IT" sz="1800" b="1" dirty="0"/>
              <a:t>Preposto particolarmente qualificato che sovrintende all’attività del cantiere. Figura di garanzia più prossima alla fonte di rischio</a:t>
            </a:r>
          </a:p>
          <a:p>
            <a:pPr algn="just">
              <a:lnSpc>
                <a:spcPct val="80000"/>
              </a:lnSpc>
              <a:buFont typeface="Wingdings" panose="05000000000000000000" pitchFamily="2" charset="2"/>
              <a:buNone/>
            </a:pPr>
            <a:r>
              <a:rPr lang="it-IT" altLang="it-IT" sz="1800" dirty="0"/>
              <a:t>	 </a:t>
            </a:r>
            <a:r>
              <a:rPr lang="it-IT" altLang="it-IT" sz="1800" b="1" dirty="0"/>
              <a:t>→</a:t>
            </a:r>
            <a:r>
              <a:rPr lang="it-IT" altLang="it-IT" sz="1800" dirty="0"/>
              <a:t> </a:t>
            </a:r>
            <a:r>
              <a:rPr lang="it-IT" altLang="it-IT" sz="1800" b="1" dirty="0"/>
              <a:t>poteri impeditivi e d’iniziativa che esercita anche vs. OdV</a:t>
            </a:r>
          </a:p>
          <a:p>
            <a:pPr algn="just">
              <a:lnSpc>
                <a:spcPct val="80000"/>
              </a:lnSpc>
            </a:pPr>
            <a:endParaRPr lang="it-IT" altLang="it-IT" sz="1800" b="1" dirty="0"/>
          </a:p>
          <a:p>
            <a:pPr algn="just">
              <a:lnSpc>
                <a:spcPct val="80000"/>
              </a:lnSpc>
            </a:pPr>
            <a:r>
              <a:rPr lang="it-IT" altLang="it-IT" sz="2000" b="1" dirty="0">
                <a:latin typeface="Arial" panose="020B0604020202020204" pitchFamily="34" charset="0"/>
              </a:rPr>
              <a:t>INCOMPATIBILITA’: </a:t>
            </a:r>
          </a:p>
          <a:p>
            <a:pPr lvl="1" algn="just">
              <a:lnSpc>
                <a:spcPct val="80000"/>
              </a:lnSpc>
            </a:pPr>
            <a:r>
              <a:rPr lang="it-IT" altLang="it-IT" sz="2000" b="1" dirty="0"/>
              <a:t>CE </a:t>
            </a:r>
            <a:r>
              <a:rPr lang="it-IT" altLang="it-IT" sz="2000" dirty="0"/>
              <a:t>non può coincidere col datore di lavoro delle imprese affi</a:t>
            </a:r>
            <a:r>
              <a:rPr lang="it-IT" altLang="it-IT" sz="1800" dirty="0"/>
              <a:t>datarie ed esecutrici né con un loro dipendente né col RSPP</a:t>
            </a:r>
          </a:p>
          <a:p>
            <a:pPr lvl="2" algn="just">
              <a:lnSpc>
                <a:spcPct val="80000"/>
              </a:lnSpc>
            </a:pPr>
            <a:r>
              <a:rPr lang="it-IT" altLang="it-IT" sz="1800" b="1" dirty="0"/>
              <a:t>→ impedire sovrapposizione tra controllore e controllato </a:t>
            </a:r>
            <a:r>
              <a:rPr lang="it-IT" altLang="it-IT" sz="1800" dirty="0"/>
              <a:t> </a:t>
            </a:r>
          </a:p>
          <a:p>
            <a:pPr lvl="1" algn="just">
              <a:lnSpc>
                <a:spcPct val="80000"/>
              </a:lnSpc>
            </a:pPr>
            <a:r>
              <a:rPr lang="it-IT" altLang="it-IT" sz="1800" dirty="0"/>
              <a:t>Tali incompatibilità non operano in caso di coincidenza fra committente e impresa esecutrice </a:t>
            </a:r>
          </a:p>
          <a:p>
            <a:pPr lvl="1" algn="just">
              <a:lnSpc>
                <a:spcPct val="80000"/>
              </a:lnSpc>
              <a:buFont typeface="Wingdings" panose="05000000000000000000" pitchFamily="2" charset="2"/>
              <a:buNone/>
            </a:pPr>
            <a:r>
              <a:rPr lang="it-IT" altLang="it-IT" sz="1800" dirty="0"/>
              <a:t>	→ ruolo di coordinamento potrà essere affidato anche a personale interno; modifica introdotta dal d.lgs. correttivo n. 106/2009; “per lavori altamente specializzati non è facile trovare le necessarie professionalità tecniche all’esterno dell’impresa esecutrice”. </a:t>
            </a:r>
          </a:p>
          <a:p>
            <a:pPr lvl="1" algn="just">
              <a:lnSpc>
                <a:spcPct val="80000"/>
              </a:lnSpc>
              <a:buFont typeface="Wingdings" panose="05000000000000000000" pitchFamily="2" charset="2"/>
              <a:buNone/>
            </a:pPr>
            <a:r>
              <a:rPr lang="it-IT" altLang="it-IT" sz="1800" dirty="0"/>
              <a:t>	In fondo, il committente/impresa esecutrice ha tutto l’interesse a che i lavori vengano effettuati al meglio.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08F6151-12F9-CB64-4485-F024EED6F57C}"/>
              </a:ext>
            </a:extLst>
          </p:cNvPr>
          <p:cNvSpPr>
            <a:spLocks noGrp="1" noChangeArrowheads="1"/>
          </p:cNvSpPr>
          <p:nvPr>
            <p:ph type="title"/>
          </p:nvPr>
        </p:nvSpPr>
        <p:spPr>
          <a:xfrm>
            <a:off x="358775" y="152400"/>
            <a:ext cx="8229600" cy="563563"/>
          </a:xfrm>
        </p:spPr>
        <p:txBody>
          <a:bodyPr/>
          <a:lstStyle/>
          <a:p>
            <a:r>
              <a:rPr lang="it-IT" altLang="it-IT" sz="2400" b="1"/>
              <a:t>Titolo IV, D.lgs. n. 81/2008. I destinatari della normativa</a:t>
            </a:r>
          </a:p>
        </p:txBody>
      </p:sp>
      <p:sp>
        <p:nvSpPr>
          <p:cNvPr id="19459" name="Rectangle 3">
            <a:extLst>
              <a:ext uri="{FF2B5EF4-FFF2-40B4-BE49-F238E27FC236}">
                <a16:creationId xmlns:a16="http://schemas.microsoft.com/office/drawing/2014/main" id="{8D18B36C-235C-82BD-5447-FAE2FCF55458}"/>
              </a:ext>
            </a:extLst>
          </p:cNvPr>
          <p:cNvSpPr>
            <a:spLocks noGrp="1" noChangeArrowheads="1"/>
          </p:cNvSpPr>
          <p:nvPr>
            <p:ph type="body" idx="1"/>
          </p:nvPr>
        </p:nvSpPr>
        <p:spPr>
          <a:xfrm>
            <a:off x="468313" y="692150"/>
            <a:ext cx="8229600" cy="5761038"/>
          </a:xfrm>
        </p:spPr>
        <p:txBody>
          <a:bodyPr/>
          <a:lstStyle/>
          <a:p>
            <a:pPr>
              <a:lnSpc>
                <a:spcPct val="80000"/>
              </a:lnSpc>
            </a:pPr>
            <a:endParaRPr lang="it-IT" altLang="it-IT" sz="2000" b="1" u="sng" dirty="0"/>
          </a:p>
          <a:p>
            <a:pPr algn="just">
              <a:lnSpc>
                <a:spcPct val="80000"/>
              </a:lnSpc>
            </a:pPr>
            <a:r>
              <a:rPr lang="it-IT" altLang="it-IT" sz="2000" b="1" u="sng" dirty="0"/>
              <a:t>CE – Coordinatore per la Esecuzione del Lavori</a:t>
            </a:r>
            <a:r>
              <a:rPr lang="it-IT" altLang="it-IT" sz="2000" b="1" dirty="0"/>
              <a:t> </a:t>
            </a:r>
            <a:r>
              <a:rPr lang="it-IT" altLang="it-IT" sz="2000" dirty="0"/>
              <a:t>(“coordinatore in materia di sicurezza e di salute durante la realizzazione dell’opera”: </a:t>
            </a:r>
            <a:r>
              <a:rPr lang="it-IT" altLang="it-IT" sz="2000" b="1" dirty="0"/>
              <a:t>art. 92</a:t>
            </a:r>
            <a:r>
              <a:rPr lang="it-IT" altLang="it-IT" sz="2000" dirty="0"/>
              <a:t>).</a:t>
            </a:r>
            <a:r>
              <a:rPr lang="it-IT" altLang="it-IT" sz="2000" b="1" dirty="0"/>
              <a:t> </a:t>
            </a:r>
          </a:p>
          <a:p>
            <a:pPr algn="just">
              <a:lnSpc>
                <a:spcPct val="80000"/>
              </a:lnSpc>
            </a:pPr>
            <a:endParaRPr lang="it-IT" altLang="it-IT" sz="2000" b="1" dirty="0"/>
          </a:p>
          <a:p>
            <a:pPr algn="just">
              <a:lnSpc>
                <a:spcPct val="80000"/>
              </a:lnSpc>
            </a:pPr>
            <a:r>
              <a:rPr lang="it-IT" altLang="it-IT" sz="1800" dirty="0"/>
              <a:t>Durante l’esecuzione dell’opera, deve provvedere a: </a:t>
            </a:r>
          </a:p>
          <a:p>
            <a:pPr lvl="1" algn="just">
              <a:lnSpc>
                <a:spcPct val="80000"/>
              </a:lnSpc>
            </a:pPr>
            <a:r>
              <a:rPr lang="it-IT" altLang="it-IT" sz="1800" dirty="0"/>
              <a:t>assicurare l’applicazione delle disposizioni contenute nei PSC; </a:t>
            </a:r>
          </a:p>
          <a:p>
            <a:pPr lvl="1" algn="just">
              <a:lnSpc>
                <a:spcPct val="80000"/>
              </a:lnSpc>
            </a:pPr>
            <a:r>
              <a:rPr lang="it-IT" altLang="it-IT" sz="1800" dirty="0"/>
              <a:t>adeguare PSC e fascicolo delle informazioni in relazione all’evoluzione dei lavori; </a:t>
            </a:r>
          </a:p>
          <a:p>
            <a:pPr lvl="1" algn="just">
              <a:lnSpc>
                <a:spcPct val="80000"/>
              </a:lnSpc>
            </a:pPr>
            <a:r>
              <a:rPr lang="it-IT" altLang="it-IT" sz="1800" dirty="0"/>
              <a:t>organizzare tra i datori di lavori, ivi compresi i lavoratori autonomi, la cooperazione ed il coordinamento delle attività;</a:t>
            </a:r>
          </a:p>
          <a:p>
            <a:pPr lvl="1" algn="just">
              <a:lnSpc>
                <a:spcPct val="80000"/>
              </a:lnSpc>
            </a:pPr>
            <a:r>
              <a:rPr lang="it-IT" altLang="it-IT" sz="1800" dirty="0"/>
              <a:t>segnalare al committente, in caso di gravi inosservanze delle norme di prevenzione, previa contestazione scritta alle imprese e ai lavori autonomi interessati, le violazioni alle norma di legge; </a:t>
            </a:r>
            <a:r>
              <a:rPr lang="it-IT" altLang="it-IT" sz="1800" dirty="0">
                <a:latin typeface="Times New Roman" panose="02020603050405020304" pitchFamily="18" charset="0"/>
                <a:cs typeface="Times New Roman" panose="02020603050405020304" pitchFamily="18" charset="0"/>
              </a:rPr>
              <a:t>→ </a:t>
            </a:r>
            <a:r>
              <a:rPr lang="it-IT" altLang="it-IT" sz="1800" dirty="0"/>
              <a:t>proporre sospensione dei lavori, allontanamento delle imprese o dei lavoratori autonomi dal cantiere o risoluzione dei contratti d’opera o di appalto (richiamo implicito all’art. 1374 cc. su “</a:t>
            </a:r>
            <a:r>
              <a:rPr lang="it-IT" altLang="it-IT" sz="1800" i="1" dirty="0"/>
              <a:t>integrazione del contratto</a:t>
            </a:r>
            <a:r>
              <a:rPr lang="it-IT" altLang="it-IT" sz="1800" dirty="0"/>
              <a:t>”, che obbliga “anche a tutte le conseguenze che ne derivano secondo la legge”). </a:t>
            </a:r>
          </a:p>
          <a:p>
            <a:pPr lvl="1" algn="just">
              <a:lnSpc>
                <a:spcPct val="80000"/>
              </a:lnSpc>
            </a:pPr>
            <a:r>
              <a:rPr lang="it-IT" altLang="it-IT" sz="1800" dirty="0"/>
              <a:t>sospendere direttamente le lavorazioni </a:t>
            </a:r>
            <a:r>
              <a:rPr lang="it-IT" altLang="it-IT" sz="1800" i="1" dirty="0"/>
              <a:t>in caso di pericolo grave ed imminente</a:t>
            </a:r>
            <a:r>
              <a:rPr lang="it-IT" altLang="it-IT" sz="1800" dirty="0"/>
              <a:t>, dando tempestiva comunicazione al committente; la sospensione opera fino alla comunicazione scritta degli avvenuti adeguamenti effettuati dalle imprese interessate.</a:t>
            </a:r>
            <a:r>
              <a:rPr lang="it-IT" altLang="it-IT" sz="2000" dirty="0"/>
              <a:t>   </a:t>
            </a:r>
          </a:p>
          <a:p>
            <a:pPr lvl="1">
              <a:lnSpc>
                <a:spcPct val="80000"/>
              </a:lnSpc>
            </a:pPr>
            <a:endParaRPr lang="it-IT" altLang="it-IT"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4FF078F-1489-D9F3-4989-DC39B83E6A00}"/>
              </a:ext>
            </a:extLst>
          </p:cNvPr>
          <p:cNvSpPr>
            <a:spLocks noGrp="1" noChangeArrowheads="1"/>
          </p:cNvSpPr>
          <p:nvPr>
            <p:ph type="title"/>
          </p:nvPr>
        </p:nvSpPr>
        <p:spPr>
          <a:xfrm>
            <a:off x="431800" y="0"/>
            <a:ext cx="8229600" cy="1371600"/>
          </a:xfrm>
        </p:spPr>
        <p:txBody>
          <a:bodyPr/>
          <a:lstStyle/>
          <a:p>
            <a:r>
              <a:rPr lang="it-IT" altLang="it-IT" sz="2400" b="1"/>
              <a:t>Titolo IV, D.lgs. n. 81/2008. I destinatari della normativa</a:t>
            </a:r>
          </a:p>
        </p:txBody>
      </p:sp>
      <p:sp>
        <p:nvSpPr>
          <p:cNvPr id="20483" name="Rectangle 3">
            <a:extLst>
              <a:ext uri="{FF2B5EF4-FFF2-40B4-BE49-F238E27FC236}">
                <a16:creationId xmlns:a16="http://schemas.microsoft.com/office/drawing/2014/main" id="{0762C7E3-D2B8-B858-D9B5-FD6736772DCA}"/>
              </a:ext>
            </a:extLst>
          </p:cNvPr>
          <p:cNvSpPr>
            <a:spLocks noGrp="1" noChangeArrowheads="1"/>
          </p:cNvSpPr>
          <p:nvPr>
            <p:ph type="body" idx="1"/>
          </p:nvPr>
        </p:nvSpPr>
        <p:spPr>
          <a:xfrm>
            <a:off x="457200" y="1376363"/>
            <a:ext cx="8229600" cy="4719637"/>
          </a:xfrm>
        </p:spPr>
        <p:txBody>
          <a:bodyPr/>
          <a:lstStyle/>
          <a:p>
            <a:pPr algn="just" eaLnBrk="1" hangingPunct="1">
              <a:lnSpc>
                <a:spcPct val="90000"/>
              </a:lnSpc>
            </a:pPr>
            <a:r>
              <a:rPr lang="it-IT" altLang="it-IT" sz="2400" b="1" u="sng">
                <a:latin typeface="Arial" panose="020B0604020202020204" pitchFamily="34" charset="0"/>
              </a:rPr>
              <a:t>Lavoratore autonomo</a:t>
            </a:r>
            <a:r>
              <a:rPr lang="it-IT" altLang="it-IT" sz="2400">
                <a:latin typeface="Arial" panose="020B0604020202020204" pitchFamily="34" charset="0"/>
              </a:rPr>
              <a:t>: persona fisica la cui attività professionale contribuisce alla realizzazione dell’opera senza vincolo di subordinazione</a:t>
            </a:r>
          </a:p>
          <a:p>
            <a:pPr algn="just" eaLnBrk="1" hangingPunct="1">
              <a:lnSpc>
                <a:spcPct val="90000"/>
              </a:lnSpc>
            </a:pPr>
            <a:endParaRPr lang="it-IT" altLang="it-IT" sz="2400">
              <a:latin typeface="Arial" panose="020B0604020202020204" pitchFamily="34" charset="0"/>
            </a:endParaRPr>
          </a:p>
          <a:p>
            <a:pPr algn="just">
              <a:lnSpc>
                <a:spcPct val="90000"/>
              </a:lnSpc>
            </a:pPr>
            <a:r>
              <a:rPr lang="it-IT" altLang="it-IT" sz="2400" b="1" u="sng">
                <a:latin typeface="Arial" panose="020B0604020202020204" pitchFamily="34" charset="0"/>
              </a:rPr>
              <a:t>Impresa affidataria</a:t>
            </a:r>
            <a:r>
              <a:rPr lang="it-IT" altLang="it-IT" sz="2400" b="1">
                <a:latin typeface="Arial" panose="020B0604020202020204" pitchFamily="34" charset="0"/>
              </a:rPr>
              <a:t>:</a:t>
            </a:r>
            <a:r>
              <a:rPr lang="it-IT" altLang="it-IT" sz="2400">
                <a:latin typeface="Arial" panose="020B0604020202020204" pitchFamily="34" charset="0"/>
              </a:rPr>
              <a:t> impresa titolare del contratto di appalto con il committente che, nell’esecuzione dell’opera appaltata, può avvalersi di imprese subappaltatrici o di lavoratori autonomi </a:t>
            </a:r>
          </a:p>
          <a:p>
            <a:pPr algn="just">
              <a:lnSpc>
                <a:spcPct val="90000"/>
              </a:lnSpc>
            </a:pPr>
            <a:endParaRPr lang="it-IT" altLang="it-IT" sz="2400">
              <a:latin typeface="Arial" panose="020B0604020202020204" pitchFamily="34" charset="0"/>
            </a:endParaRPr>
          </a:p>
          <a:p>
            <a:pPr algn="just">
              <a:lnSpc>
                <a:spcPct val="90000"/>
              </a:lnSpc>
            </a:pPr>
            <a:r>
              <a:rPr lang="it-IT" altLang="it-IT" sz="2400" b="1" u="sng">
                <a:latin typeface="Arial" panose="020B0604020202020204" pitchFamily="34" charset="0"/>
              </a:rPr>
              <a:t>Idoneità tecnico-professionale</a:t>
            </a:r>
            <a:r>
              <a:rPr lang="it-IT" altLang="it-IT" sz="2400" b="1">
                <a:latin typeface="Arial" panose="020B0604020202020204" pitchFamily="34" charset="0"/>
              </a:rPr>
              <a:t>: </a:t>
            </a:r>
            <a:r>
              <a:rPr lang="it-IT" altLang="it-IT" sz="2400">
                <a:latin typeface="Arial" panose="020B0604020202020204" pitchFamily="34" charset="0"/>
              </a:rPr>
              <a:t>possesso di capacità organizzative, nonché disponibilità di forza lavoro, di macchine e di attrezzature, in riferimento alla realizzazione dell’opera.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piè di pagina 4">
            <a:extLst>
              <a:ext uri="{FF2B5EF4-FFF2-40B4-BE49-F238E27FC236}">
                <a16:creationId xmlns:a16="http://schemas.microsoft.com/office/drawing/2014/main" id="{4EBC8B55-B72A-476D-B2E0-35C61567FFB8}"/>
              </a:ext>
            </a:extLst>
          </p:cNvPr>
          <p:cNvSpPr txBox="1">
            <a:spLocks noGrp="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1400" b="1">
              <a:latin typeface="Arial" panose="020B0604020202020204" pitchFamily="34" charset="0"/>
            </a:endParaRPr>
          </a:p>
        </p:txBody>
      </p:sp>
      <p:sp>
        <p:nvSpPr>
          <p:cNvPr id="24579" name="Segnaposto numero diapositiva 5">
            <a:extLst>
              <a:ext uri="{FF2B5EF4-FFF2-40B4-BE49-F238E27FC236}">
                <a16:creationId xmlns:a16="http://schemas.microsoft.com/office/drawing/2014/main" id="{78C8047D-06CB-73DD-ADA6-91412FFCAA9F}"/>
              </a:ext>
            </a:extLst>
          </p:cNvPr>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r" eaLnBrk="1" hangingPunct="1">
              <a:spcBef>
                <a:spcPct val="0"/>
              </a:spcBef>
              <a:buClrTx/>
              <a:buSzTx/>
              <a:buFontTx/>
              <a:buNone/>
            </a:pPr>
            <a:fld id="{D46F9F09-8253-4368-ACB4-173A7ADE5932}" type="slidenum">
              <a:rPr lang="it-IT" altLang="it-IT" sz="1400" b="1">
                <a:latin typeface="Arial" panose="020B0604020202020204" pitchFamily="34" charset="0"/>
              </a:rPr>
              <a:pPr algn="r" eaLnBrk="1" hangingPunct="1">
                <a:spcBef>
                  <a:spcPct val="0"/>
                </a:spcBef>
                <a:buClrTx/>
                <a:buSzTx/>
                <a:buFontTx/>
                <a:buNone/>
              </a:pPr>
              <a:t>15</a:t>
            </a:fld>
            <a:endParaRPr lang="it-IT" altLang="it-IT" sz="1400" b="1">
              <a:latin typeface="Arial" panose="020B0604020202020204" pitchFamily="34" charset="0"/>
            </a:endParaRPr>
          </a:p>
        </p:txBody>
      </p:sp>
      <p:sp>
        <p:nvSpPr>
          <p:cNvPr id="24580" name="Rectangle 2">
            <a:extLst>
              <a:ext uri="{FF2B5EF4-FFF2-40B4-BE49-F238E27FC236}">
                <a16:creationId xmlns:a16="http://schemas.microsoft.com/office/drawing/2014/main" id="{48EB8164-AE4C-136C-DBC0-8EBE37861216}"/>
              </a:ext>
            </a:extLst>
          </p:cNvPr>
          <p:cNvSpPr>
            <a:spLocks noGrp="1" noChangeArrowheads="1"/>
          </p:cNvSpPr>
          <p:nvPr>
            <p:ph type="title" idx="4294967295"/>
          </p:nvPr>
        </p:nvSpPr>
        <p:spPr>
          <a:xfrm>
            <a:off x="468313" y="368301"/>
            <a:ext cx="8229600" cy="720440"/>
          </a:xfrm>
        </p:spPr>
        <p:txBody>
          <a:bodyPr/>
          <a:lstStyle/>
          <a:p>
            <a:pPr eaLnBrk="1" hangingPunct="1"/>
            <a:r>
              <a:rPr lang="it-IT" altLang="it-IT" sz="2400" dirty="0"/>
              <a:t>Committente e Responsabile dei Lavori</a:t>
            </a:r>
            <a:br>
              <a:rPr lang="it-IT" altLang="it-IT" sz="2400" dirty="0"/>
            </a:br>
            <a:r>
              <a:rPr lang="it-IT" altLang="it-IT" sz="2400" dirty="0"/>
              <a:t>Compiti (artt. 90-93)</a:t>
            </a:r>
          </a:p>
        </p:txBody>
      </p:sp>
      <p:sp>
        <p:nvSpPr>
          <p:cNvPr id="24581" name="Rectangle 3">
            <a:extLst>
              <a:ext uri="{FF2B5EF4-FFF2-40B4-BE49-F238E27FC236}">
                <a16:creationId xmlns:a16="http://schemas.microsoft.com/office/drawing/2014/main" id="{6A9DAF22-3B65-2C6B-D1E1-9231C1E11F46}"/>
              </a:ext>
            </a:extLst>
          </p:cNvPr>
          <p:cNvSpPr>
            <a:spLocks noGrp="1" noChangeArrowheads="1"/>
          </p:cNvSpPr>
          <p:nvPr>
            <p:ph type="body" idx="4294967295"/>
          </p:nvPr>
        </p:nvSpPr>
        <p:spPr>
          <a:xfrm>
            <a:off x="431800" y="1508124"/>
            <a:ext cx="8229600" cy="4837199"/>
          </a:xfrm>
        </p:spPr>
        <p:txBody>
          <a:bodyPr/>
          <a:lstStyle/>
          <a:p>
            <a:pPr algn="just" eaLnBrk="1" hangingPunct="1">
              <a:lnSpc>
                <a:spcPct val="80000"/>
              </a:lnSpc>
              <a:buFont typeface="Wingdings" panose="05000000000000000000" pitchFamily="2" charset="2"/>
              <a:buNone/>
            </a:pPr>
            <a:r>
              <a:rPr lang="it-IT" altLang="it-IT" sz="2000" dirty="0">
                <a:latin typeface="Arial" panose="020B0604020202020204" pitchFamily="34" charset="0"/>
              </a:rPr>
              <a:t>	        Aumentano le </a:t>
            </a:r>
            <a:r>
              <a:rPr lang="it-IT" altLang="it-IT" sz="2000" b="1" dirty="0">
                <a:latin typeface="Arial" panose="020B0604020202020204" pitchFamily="34" charset="0"/>
              </a:rPr>
              <a:t>responsabilità del committente</a:t>
            </a:r>
            <a:r>
              <a:rPr lang="it-IT" altLang="it-IT" sz="2000" dirty="0">
                <a:latin typeface="Arial" panose="020B0604020202020204" pitchFamily="34" charset="0"/>
              </a:rPr>
              <a:t> </a:t>
            </a:r>
          </a:p>
          <a:p>
            <a:pPr algn="just" eaLnBrk="1" hangingPunct="1">
              <a:lnSpc>
                <a:spcPct val="80000"/>
              </a:lnSpc>
              <a:buFont typeface="Wingdings" panose="05000000000000000000" pitchFamily="2" charset="2"/>
              <a:buNone/>
            </a:pPr>
            <a:r>
              <a:rPr lang="it-IT" altLang="it-IT" sz="2000" dirty="0">
                <a:latin typeface="Arial" panose="020B0604020202020204" pitchFamily="34" charset="0"/>
              </a:rPr>
              <a:t>            (rispetto al vecchio art. 6, c. 1, d.lgs. n. 494/1996) </a:t>
            </a:r>
          </a:p>
          <a:p>
            <a:pPr algn="just" eaLnBrk="1" hangingPunct="1">
              <a:lnSpc>
                <a:spcPct val="80000"/>
              </a:lnSpc>
            </a:pPr>
            <a:endParaRPr lang="it-IT" altLang="it-IT" sz="2000" dirty="0">
              <a:latin typeface="Arial" panose="020B0604020202020204" pitchFamily="34" charset="0"/>
            </a:endParaRPr>
          </a:p>
          <a:p>
            <a:pPr algn="just" eaLnBrk="1" hangingPunct="1">
              <a:lnSpc>
                <a:spcPct val="80000"/>
              </a:lnSpc>
            </a:pPr>
            <a:r>
              <a:rPr lang="it-IT" altLang="it-IT" sz="2000" dirty="0">
                <a:latin typeface="Arial" panose="020B0604020202020204" pitchFamily="34" charset="0"/>
              </a:rPr>
              <a:t>Il </a:t>
            </a:r>
            <a:r>
              <a:rPr lang="it-IT" altLang="it-IT" sz="2000" b="1" dirty="0">
                <a:solidFill>
                  <a:schemeClr val="bg2"/>
                </a:solidFill>
                <a:latin typeface="Arial" panose="020B0604020202020204" pitchFamily="34" charset="0"/>
              </a:rPr>
              <a:t>committente</a:t>
            </a:r>
            <a:r>
              <a:rPr lang="it-IT" altLang="it-IT" sz="2000" dirty="0">
                <a:solidFill>
                  <a:schemeClr val="bg2"/>
                </a:solidFill>
                <a:latin typeface="Arial" panose="020B0604020202020204" pitchFamily="34" charset="0"/>
              </a:rPr>
              <a:t> </a:t>
            </a:r>
            <a:r>
              <a:rPr lang="it-IT" altLang="it-IT" sz="2000" b="1" dirty="0">
                <a:solidFill>
                  <a:schemeClr val="bg2"/>
                </a:solidFill>
                <a:latin typeface="Arial" panose="020B0604020202020204" pitchFamily="34" charset="0"/>
              </a:rPr>
              <a:t>deve </a:t>
            </a:r>
            <a:r>
              <a:rPr lang="it-IT" altLang="it-IT" sz="2000" b="1" dirty="0">
                <a:latin typeface="Arial" panose="020B0604020202020204" pitchFamily="34" charset="0"/>
              </a:rPr>
              <a:t>verificare</a:t>
            </a:r>
            <a:r>
              <a:rPr lang="it-IT" altLang="it-IT" sz="2000" dirty="0">
                <a:latin typeface="Arial" panose="020B0604020202020204" pitchFamily="34" charset="0"/>
              </a:rPr>
              <a:t> </a:t>
            </a:r>
          </a:p>
          <a:p>
            <a:pPr lvl="1" algn="just" eaLnBrk="1" hangingPunct="1">
              <a:lnSpc>
                <a:spcPct val="80000"/>
              </a:lnSpc>
            </a:pPr>
            <a:r>
              <a:rPr lang="it-IT" altLang="it-IT" sz="2000" dirty="0">
                <a:latin typeface="Arial" panose="020B0604020202020204" pitchFamily="34" charset="0"/>
              </a:rPr>
              <a:t>che il responsabile dei lavori adempia ai propri obblighi (art. 90) </a:t>
            </a:r>
          </a:p>
          <a:p>
            <a:pPr lvl="1" algn="just" eaLnBrk="1" hangingPunct="1">
              <a:lnSpc>
                <a:spcPct val="80000"/>
              </a:lnSpc>
            </a:pPr>
            <a:r>
              <a:rPr lang="it-IT" altLang="it-IT" sz="2000" dirty="0">
                <a:latin typeface="Arial" panose="020B0604020202020204" pitchFamily="34" charset="0"/>
              </a:rPr>
              <a:t>che il coordinatore per l'esecuzione segnali le inosservanze delle imprese alle norme di sicurezza, proponga la sospensione dei lavori, l'allontanamento delle imprese o dei lavoratori autonomi dal cantiere, o la risoluzione del contratto (art. 92, c. 1, lett. e)</a:t>
            </a:r>
          </a:p>
          <a:p>
            <a:pPr algn="just" eaLnBrk="1" hangingPunct="1">
              <a:lnSpc>
                <a:spcPct val="80000"/>
              </a:lnSpc>
            </a:pPr>
            <a:endParaRPr lang="it-IT" altLang="it-IT" sz="2000" dirty="0">
              <a:latin typeface="Arial" panose="020B0604020202020204" pitchFamily="34" charset="0"/>
            </a:endParaRPr>
          </a:p>
          <a:p>
            <a:pPr algn="just" eaLnBrk="1" hangingPunct="1">
              <a:lnSpc>
                <a:spcPct val="80000"/>
              </a:lnSpc>
            </a:pPr>
            <a:r>
              <a:rPr lang="it-IT" altLang="it-IT" sz="2000" b="1" dirty="0">
                <a:solidFill>
                  <a:schemeClr val="bg2"/>
                </a:solidFill>
                <a:latin typeface="Arial" panose="020B0604020202020204" pitchFamily="34" charset="0"/>
              </a:rPr>
              <a:t>Il Responsabile lavori deve verificare</a:t>
            </a:r>
            <a:r>
              <a:rPr lang="it-IT" altLang="it-IT" sz="2000" b="1" dirty="0">
                <a:latin typeface="Arial" panose="020B0604020202020204" pitchFamily="34" charset="0"/>
              </a:rPr>
              <a:t> </a:t>
            </a:r>
          </a:p>
          <a:p>
            <a:pPr lvl="1" algn="just" eaLnBrk="1" hangingPunct="1">
              <a:lnSpc>
                <a:spcPct val="80000"/>
              </a:lnSpc>
            </a:pPr>
            <a:r>
              <a:rPr lang="it-IT" altLang="it-IT" sz="2000" b="1" dirty="0">
                <a:latin typeface="Arial" panose="020B0604020202020204" pitchFamily="34" charset="0"/>
              </a:rPr>
              <a:t>che il coordinatore</a:t>
            </a:r>
            <a:r>
              <a:rPr lang="it-IT" altLang="it-IT" sz="2000" dirty="0">
                <a:latin typeface="Arial" panose="020B0604020202020204" pitchFamily="34" charset="0"/>
              </a:rPr>
              <a:t> </a:t>
            </a:r>
            <a:r>
              <a:rPr lang="it-IT" altLang="it-IT" sz="2000" b="1" dirty="0">
                <a:latin typeface="Arial" panose="020B0604020202020204" pitchFamily="34" charset="0"/>
              </a:rPr>
              <a:t>per la progettazione</a:t>
            </a:r>
            <a:r>
              <a:rPr lang="it-IT" altLang="it-IT" sz="2000" dirty="0">
                <a:latin typeface="Arial" panose="020B0604020202020204" pitchFamily="34" charset="0"/>
              </a:rPr>
              <a:t> abbia redatto il PSC (art. 91, c. 1) </a:t>
            </a:r>
          </a:p>
          <a:p>
            <a:pPr lvl="1" algn="just" eaLnBrk="1" hangingPunct="1">
              <a:lnSpc>
                <a:spcPct val="80000"/>
              </a:lnSpc>
            </a:pPr>
            <a:r>
              <a:rPr lang="it-IT" altLang="it-IT" sz="2000" dirty="0">
                <a:latin typeface="Arial" panose="020B0604020202020204" pitchFamily="34" charset="0"/>
              </a:rPr>
              <a:t>che il </a:t>
            </a:r>
            <a:r>
              <a:rPr lang="it-IT" altLang="it-IT" sz="2000" b="1" dirty="0">
                <a:latin typeface="Arial" panose="020B0604020202020204" pitchFamily="34" charset="0"/>
              </a:rPr>
              <a:t>coordinatore per l'esecuzione</a:t>
            </a:r>
            <a:r>
              <a:rPr lang="it-IT" altLang="it-IT" sz="2000" dirty="0">
                <a:latin typeface="Arial" panose="020B0604020202020204" pitchFamily="34" charset="0"/>
              </a:rPr>
              <a:t> svolga correttamente i propri compiti (art. 92, c. 1, lett. a, b, c, e 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egnaposto piè di pagina 4">
            <a:extLst>
              <a:ext uri="{FF2B5EF4-FFF2-40B4-BE49-F238E27FC236}">
                <a16:creationId xmlns:a16="http://schemas.microsoft.com/office/drawing/2014/main" id="{A0DA92E2-452E-4BE1-9DDD-FE472312B16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5603" name="Segnaposto numero diapositiva 5">
            <a:extLst>
              <a:ext uri="{FF2B5EF4-FFF2-40B4-BE49-F238E27FC236}">
                <a16:creationId xmlns:a16="http://schemas.microsoft.com/office/drawing/2014/main" id="{03EE4011-3D60-3649-5F47-9B11E268111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0EAE57C3-D830-4F1C-AF37-2C0D3EADF778}" type="slidenum">
              <a:rPr lang="it-IT" altLang="it-IT" sz="1400" smtClean="0">
                <a:latin typeface="Arial" panose="020B0604020202020204" pitchFamily="34" charset="0"/>
              </a:rPr>
              <a:pPr>
                <a:spcBef>
                  <a:spcPct val="0"/>
                </a:spcBef>
                <a:buClrTx/>
                <a:buSzTx/>
                <a:buFontTx/>
                <a:buNone/>
              </a:pPr>
              <a:t>16</a:t>
            </a:fld>
            <a:endParaRPr lang="it-IT" altLang="it-IT" sz="1400">
              <a:latin typeface="Arial" panose="020B0604020202020204" pitchFamily="34" charset="0"/>
            </a:endParaRPr>
          </a:p>
        </p:txBody>
      </p:sp>
      <p:sp>
        <p:nvSpPr>
          <p:cNvPr id="25604" name="Rectangle 2">
            <a:extLst>
              <a:ext uri="{FF2B5EF4-FFF2-40B4-BE49-F238E27FC236}">
                <a16:creationId xmlns:a16="http://schemas.microsoft.com/office/drawing/2014/main" id="{EBC60C2E-D343-9A8D-4A82-713FC822F939}"/>
              </a:ext>
            </a:extLst>
          </p:cNvPr>
          <p:cNvSpPr>
            <a:spLocks noGrp="1" noChangeArrowheads="1"/>
          </p:cNvSpPr>
          <p:nvPr>
            <p:ph type="title"/>
          </p:nvPr>
        </p:nvSpPr>
        <p:spPr>
          <a:xfrm>
            <a:off x="457200" y="381000"/>
            <a:ext cx="8229600" cy="815975"/>
          </a:xfrm>
        </p:spPr>
        <p:txBody>
          <a:bodyPr/>
          <a:lstStyle/>
          <a:p>
            <a:pPr eaLnBrk="1" hangingPunct="1"/>
            <a:r>
              <a:rPr lang="it-IT" altLang="it-IT" sz="2400"/>
              <a:t>Committente e Responsabile dei Lavori</a:t>
            </a:r>
            <a:br>
              <a:rPr lang="it-IT" altLang="it-IT" sz="2400"/>
            </a:br>
            <a:r>
              <a:rPr lang="it-IT" altLang="it-IT" sz="2400"/>
              <a:t>Compiti (artt. 90-93)</a:t>
            </a:r>
          </a:p>
        </p:txBody>
      </p:sp>
      <p:sp>
        <p:nvSpPr>
          <p:cNvPr id="25605" name="Rectangle 3">
            <a:extLst>
              <a:ext uri="{FF2B5EF4-FFF2-40B4-BE49-F238E27FC236}">
                <a16:creationId xmlns:a16="http://schemas.microsoft.com/office/drawing/2014/main" id="{421F889B-57B4-4A4E-0718-033230DF4CE6}"/>
              </a:ext>
            </a:extLst>
          </p:cNvPr>
          <p:cNvSpPr>
            <a:spLocks noGrp="1" noChangeArrowheads="1"/>
          </p:cNvSpPr>
          <p:nvPr>
            <p:ph type="body" idx="1"/>
          </p:nvPr>
        </p:nvSpPr>
        <p:spPr>
          <a:xfrm>
            <a:off x="431800" y="1268413"/>
            <a:ext cx="8208963" cy="4897437"/>
          </a:xfrm>
        </p:spPr>
        <p:txBody>
          <a:bodyPr/>
          <a:lstStyle/>
          <a:p>
            <a:pPr eaLnBrk="1" hangingPunct="1">
              <a:lnSpc>
                <a:spcPct val="80000"/>
              </a:lnSpc>
              <a:buFont typeface="Wingdings" panose="05000000000000000000" pitchFamily="2" charset="2"/>
              <a:buNone/>
            </a:pPr>
            <a:r>
              <a:rPr lang="it-IT" altLang="zh-CN" sz="1800" b="1">
                <a:latin typeface="Arial" panose="020B0604020202020204" pitchFamily="34" charset="0"/>
                <a:ea typeface="SimSun" panose="02010600030101010101" pitchFamily="2" charset="-122"/>
              </a:rPr>
              <a:t>9.</a:t>
            </a:r>
            <a:r>
              <a:rPr lang="it-IT" altLang="zh-CN" sz="1200">
                <a:latin typeface="Arial" panose="020B0604020202020204" pitchFamily="34" charset="0"/>
                <a:ea typeface="SimSun" panose="02010600030101010101" pitchFamily="2" charset="-122"/>
              </a:rPr>
              <a:t> </a:t>
            </a:r>
            <a:r>
              <a:rPr lang="it-IT" altLang="zh-CN" sz="1800" b="1">
                <a:latin typeface="Arial" panose="020B0604020202020204" pitchFamily="34" charset="0"/>
                <a:ea typeface="SimSun" panose="02010600030101010101" pitchFamily="2" charset="-122"/>
              </a:rPr>
              <a:t>Il committente o il responsabile dei lavori, </a:t>
            </a:r>
            <a:r>
              <a:rPr lang="it-IT" altLang="zh-CN" sz="1800" b="1" u="sng">
                <a:latin typeface="Arial" panose="020B0604020202020204" pitchFamily="34" charset="0"/>
                <a:ea typeface="SimSun" panose="02010600030101010101" pitchFamily="2" charset="-122"/>
              </a:rPr>
              <a:t>anche nel caso di affidamento dei lavori ad un'unica impresa</a:t>
            </a:r>
            <a:r>
              <a:rPr lang="it-IT" altLang="zh-CN" sz="1200">
                <a:latin typeface="Arial" panose="020B0604020202020204" pitchFamily="34" charset="0"/>
                <a:ea typeface="SimSun" panose="02010600030101010101" pitchFamily="2" charset="-122"/>
              </a:rPr>
              <a:t>:</a:t>
            </a:r>
            <a:br>
              <a:rPr lang="it-IT" altLang="zh-CN" sz="1200">
                <a:latin typeface="Arial" panose="020B0604020202020204" pitchFamily="34" charset="0"/>
                <a:ea typeface="SimSun" panose="02010600030101010101" pitchFamily="2" charset="-122"/>
              </a:rPr>
            </a:br>
            <a:endParaRPr lang="it-IT" altLang="zh-CN" sz="1200">
              <a:latin typeface="Arial" panose="020B0604020202020204" pitchFamily="34" charset="0"/>
              <a:ea typeface="SimSun" panose="02010600030101010101" pitchFamily="2" charset="-122"/>
            </a:endParaRPr>
          </a:p>
          <a:p>
            <a:pPr algn="just" eaLnBrk="1" hangingPunct="1">
              <a:lnSpc>
                <a:spcPct val="80000"/>
              </a:lnSpc>
              <a:buClr>
                <a:srgbClr val="003399"/>
              </a:buClr>
              <a:buSzTx/>
              <a:buFont typeface="Wingdings" panose="05000000000000000000" pitchFamily="2" charset="2"/>
              <a:buAutoNum type="alphaLcParenR"/>
            </a:pPr>
            <a:r>
              <a:rPr lang="it-IT" altLang="zh-CN" sz="1600" b="1">
                <a:solidFill>
                  <a:srgbClr val="FF9966"/>
                </a:solidFill>
                <a:latin typeface="Arial" panose="020B0604020202020204" pitchFamily="34" charset="0"/>
                <a:ea typeface="SimSun" panose="02010600030101010101" pitchFamily="2" charset="-122"/>
              </a:rPr>
              <a:t>verifica l'idoneità tecnico-professionale</a:t>
            </a:r>
            <a:r>
              <a:rPr lang="it-IT" altLang="zh-CN" sz="1600">
                <a:latin typeface="Arial" panose="020B0604020202020204" pitchFamily="34" charset="0"/>
                <a:ea typeface="SimSun" panose="02010600030101010101" pitchFamily="2" charset="-122"/>
              </a:rPr>
              <a:t> </a:t>
            </a:r>
            <a:r>
              <a:rPr lang="it-IT" altLang="zh-CN" sz="1600" b="1">
                <a:latin typeface="Arial" panose="020B0604020202020204" pitchFamily="34" charset="0"/>
                <a:ea typeface="SimSun" panose="02010600030101010101" pitchFamily="2" charset="-122"/>
              </a:rPr>
              <a:t>dell’impresa affidataria</a:t>
            </a:r>
            <a:r>
              <a:rPr lang="it-IT" altLang="zh-CN" sz="1600">
                <a:latin typeface="Arial" panose="020B0604020202020204" pitchFamily="34" charset="0"/>
                <a:ea typeface="SimSun" panose="02010600030101010101" pitchFamily="2" charset="-122"/>
              </a:rPr>
              <a:t>, </a:t>
            </a:r>
            <a:r>
              <a:rPr lang="it-IT" altLang="zh-CN" sz="1600" b="1">
                <a:latin typeface="Arial" panose="020B0604020202020204" pitchFamily="34" charset="0"/>
                <a:ea typeface="SimSun" panose="02010600030101010101" pitchFamily="2" charset="-122"/>
              </a:rPr>
              <a:t>delle imprese esecutrici e dei lavoratori autonomi</a:t>
            </a:r>
            <a:r>
              <a:rPr lang="it-IT" altLang="zh-CN" sz="1600">
                <a:latin typeface="Arial" panose="020B0604020202020204" pitchFamily="34" charset="0"/>
                <a:ea typeface="SimSun" panose="02010600030101010101" pitchFamily="2" charset="-122"/>
              </a:rPr>
              <a:t> in relazione alle funzioni o ai lavori da affidare sulla base dell’Allegato XVII </a:t>
            </a:r>
            <a:r>
              <a:rPr lang="it-IT" altLang="zh-CN" sz="1600" b="1" i="1">
                <a:latin typeface="Arial" panose="020B0604020202020204" pitchFamily="34" charset="0"/>
                <a:ea typeface="SimSun" panose="02010600030101010101" pitchFamily="2" charset="-122"/>
              </a:rPr>
              <a:t>(N.B</a:t>
            </a:r>
            <a:r>
              <a:rPr lang="it-IT" altLang="zh-CN" sz="1600">
                <a:latin typeface="Arial" panose="020B0604020202020204" pitchFamily="34" charset="0"/>
                <a:ea typeface="SimSun" panose="02010600030101010101" pitchFamily="2" charset="-122"/>
              </a:rPr>
              <a:t>.</a:t>
            </a:r>
            <a:r>
              <a:rPr lang="it-IT" altLang="zh-CN" sz="1600" b="1" i="1">
                <a:latin typeface="Arial" panose="020B0604020202020204" pitchFamily="34" charset="0"/>
                <a:ea typeface="SimSun" panose="02010600030101010101" pitchFamily="2" charset="-122"/>
              </a:rPr>
              <a:t> la verifica è semplificata in caso di lavori privati senza permesso di costruire, comma 11</a:t>
            </a:r>
            <a:r>
              <a:rPr lang="it-IT" altLang="zh-CN" sz="1600" b="1">
                <a:latin typeface="Arial" panose="020B0604020202020204" pitchFamily="34" charset="0"/>
                <a:ea typeface="SimSun" panose="02010600030101010101" pitchFamily="2" charset="-122"/>
              </a:rPr>
              <a:t>)</a:t>
            </a:r>
            <a:r>
              <a:rPr lang="it-IT" altLang="zh-CN" sz="1600">
                <a:latin typeface="Arial" panose="020B0604020202020204" pitchFamily="34" charset="0"/>
                <a:ea typeface="SimSun" panose="02010600030101010101" pitchFamily="2" charset="-122"/>
              </a:rPr>
              <a:t> ;</a:t>
            </a:r>
          </a:p>
          <a:p>
            <a:pPr algn="just" eaLnBrk="1" hangingPunct="1">
              <a:lnSpc>
                <a:spcPct val="80000"/>
              </a:lnSpc>
              <a:buClr>
                <a:srgbClr val="003399"/>
              </a:buClr>
              <a:buSzTx/>
              <a:buFont typeface="Wingdings" panose="05000000000000000000" pitchFamily="2" charset="2"/>
              <a:buAutoNum type="alphaLcParenR"/>
            </a:pPr>
            <a:endParaRPr lang="it-IT" altLang="zh-CN" sz="1600">
              <a:latin typeface="Arial" panose="020B0604020202020204" pitchFamily="34" charset="0"/>
              <a:ea typeface="SimSun" panose="02010600030101010101" pitchFamily="2" charset="-122"/>
            </a:endParaRPr>
          </a:p>
          <a:p>
            <a:pPr algn="just" eaLnBrk="1" hangingPunct="1">
              <a:lnSpc>
                <a:spcPct val="80000"/>
              </a:lnSpc>
              <a:buClr>
                <a:srgbClr val="003399"/>
              </a:buClr>
              <a:buSzTx/>
              <a:buFont typeface="Wingdings" panose="05000000000000000000" pitchFamily="2" charset="2"/>
              <a:buAutoNum type="alphaLcParenR"/>
            </a:pPr>
            <a:r>
              <a:rPr lang="it-IT" altLang="zh-CN" sz="1600" b="1">
                <a:solidFill>
                  <a:srgbClr val="FF9966"/>
                </a:solidFill>
                <a:latin typeface="Arial" panose="020B0604020202020204" pitchFamily="34" charset="0"/>
                <a:ea typeface="SimSun" panose="02010600030101010101" pitchFamily="2" charset="-122"/>
              </a:rPr>
              <a:t>chiede alle imprese esecutrici</a:t>
            </a:r>
            <a:r>
              <a:rPr lang="it-IT" altLang="zh-CN" sz="1600">
                <a:latin typeface="Arial" panose="020B0604020202020204" pitchFamily="34" charset="0"/>
                <a:ea typeface="SimSun" panose="02010600030101010101" pitchFamily="2" charset="-122"/>
              </a:rPr>
              <a:t> </a:t>
            </a:r>
            <a:r>
              <a:rPr lang="it-IT" altLang="zh-CN" sz="1600" b="1">
                <a:latin typeface="Arial" panose="020B0604020202020204" pitchFamily="34" charset="0"/>
                <a:ea typeface="SimSun" panose="02010600030101010101" pitchFamily="2" charset="-122"/>
              </a:rPr>
              <a:t>una dichiarazione dell'organico medio annuo, distinto per qualifica, corredata dagli estremi delle denunce dei lavoratori effettuate all'INPS, all’INAIL e alle casse edili, nonché una dichiarazione relativa al CCNL applicato ai lavoratori dipendenti (</a:t>
            </a:r>
            <a:r>
              <a:rPr lang="it-IT" altLang="zh-CN" sz="1600" b="1" i="1">
                <a:latin typeface="Arial" panose="020B0604020202020204" pitchFamily="34" charset="0"/>
                <a:ea typeface="SimSun" panose="02010600030101010101" pitchFamily="2" charset="-122"/>
              </a:rPr>
              <a:t>N.B. tale dichiarazione viene semplificata in caso di lavori privati senza permesso di costruire, comma 11</a:t>
            </a:r>
            <a:r>
              <a:rPr lang="it-IT" altLang="zh-CN" sz="1600" b="1">
                <a:latin typeface="Arial" panose="020B0604020202020204" pitchFamily="34" charset="0"/>
                <a:ea typeface="SimSun" panose="02010600030101010101" pitchFamily="2" charset="-122"/>
              </a:rPr>
              <a:t>);</a:t>
            </a:r>
          </a:p>
          <a:p>
            <a:pPr algn="just" eaLnBrk="1" hangingPunct="1">
              <a:lnSpc>
                <a:spcPct val="80000"/>
              </a:lnSpc>
              <a:buClr>
                <a:srgbClr val="003399"/>
              </a:buClr>
              <a:buSzTx/>
              <a:buFont typeface="Wingdings" panose="05000000000000000000" pitchFamily="2" charset="2"/>
              <a:buAutoNum type="alphaLcParenR"/>
            </a:pPr>
            <a:endParaRPr lang="it-IT" altLang="zh-CN" sz="1600" b="1">
              <a:latin typeface="Arial" panose="020B0604020202020204" pitchFamily="34" charset="0"/>
              <a:ea typeface="SimSun" panose="02010600030101010101" pitchFamily="2" charset="-122"/>
            </a:endParaRPr>
          </a:p>
          <a:p>
            <a:pPr algn="just" eaLnBrk="1" hangingPunct="1">
              <a:lnSpc>
                <a:spcPct val="80000"/>
              </a:lnSpc>
              <a:buClr>
                <a:srgbClr val="003399"/>
              </a:buClr>
              <a:buSzTx/>
              <a:buFont typeface="Wingdings" panose="05000000000000000000" pitchFamily="2" charset="2"/>
              <a:buAutoNum type="alphaLcParenR"/>
            </a:pPr>
            <a:r>
              <a:rPr lang="it-IT" altLang="zh-CN" sz="1600" b="1">
                <a:solidFill>
                  <a:srgbClr val="FF9966"/>
                </a:solidFill>
                <a:latin typeface="Arial" panose="020B0604020202020204" pitchFamily="34" charset="0"/>
                <a:ea typeface="SimSun" panose="02010600030101010101" pitchFamily="2" charset="-122"/>
              </a:rPr>
              <a:t>trasmette all’amministrazione concedente</a:t>
            </a:r>
            <a:r>
              <a:rPr lang="it-IT" altLang="zh-CN" sz="1600">
                <a:latin typeface="Arial" panose="020B0604020202020204" pitchFamily="34" charset="0"/>
                <a:ea typeface="SimSun" panose="02010600030101010101" pitchFamily="2" charset="-122"/>
              </a:rPr>
              <a:t>,prima dell’inizio dei lavori oggetto del permesso di costruire o della denuncia di inizio attività,</a:t>
            </a:r>
            <a:r>
              <a:rPr lang="it-IT" altLang="zh-CN" sz="1600" b="1">
                <a:latin typeface="Arial" panose="020B0604020202020204" pitchFamily="34" charset="0"/>
                <a:ea typeface="SimSun" panose="02010600030101010101" pitchFamily="2" charset="-122"/>
              </a:rPr>
              <a:t> il nominativo delle imprese esecutrici dei lavori unitamente alla documentazione di cui alle lettere a) e b). Tale obbligo sussiste anche in caso di lavori in economia con lavoratori autonomi o realizzati direttamente dal committente. </a:t>
            </a:r>
          </a:p>
          <a:p>
            <a:pPr algn="just" eaLnBrk="1" hangingPunct="1">
              <a:lnSpc>
                <a:spcPct val="80000"/>
              </a:lnSpc>
              <a:buFont typeface="Wingdings" panose="05000000000000000000" pitchFamily="2" charset="2"/>
              <a:buNone/>
            </a:pPr>
            <a:endParaRPr lang="it-IT" altLang="zh-CN" sz="1600" b="1">
              <a:latin typeface="Arial" panose="020B0604020202020204" pitchFamily="34" charset="0"/>
              <a:ea typeface="SimSun" panose="02010600030101010101" pitchFamily="2" charset="-122"/>
            </a:endParaRPr>
          </a:p>
          <a:p>
            <a:pPr algn="just" eaLnBrk="1" hangingPunct="1">
              <a:lnSpc>
                <a:spcPct val="80000"/>
              </a:lnSpc>
              <a:buFont typeface="Wingdings" panose="05000000000000000000" pitchFamily="2" charset="2"/>
              <a:buNone/>
            </a:pPr>
            <a:r>
              <a:rPr lang="it-IT" altLang="zh-CN" sz="1200" b="1">
                <a:latin typeface="Arial" panose="020B0604020202020204" pitchFamily="34" charset="0"/>
                <a:ea typeface="SimSun" panose="02010600030101010101" pitchFamily="2" charset="-122"/>
              </a:rPr>
              <a:t>	</a:t>
            </a:r>
            <a:r>
              <a:rPr lang="it-IT" altLang="zh-CN" sz="1600" b="1">
                <a:latin typeface="Arial" panose="020B0604020202020204" pitchFamily="34" charset="0"/>
                <a:ea typeface="SimSun" panose="02010600030101010101" pitchFamily="2" charset="-122"/>
              </a:rPr>
              <a:t>In assenza della certificazione DURC, anche in caso di variazione dell’impresa esecutrice dei lavori, è sospesa l’efficacia del titolo abilitativo. </a:t>
            </a:r>
            <a:endParaRPr lang="it-IT" altLang="it-IT" sz="1600" b="1">
              <a:latin typeface="Arial" panose="020B0604020202020204" pitchFamily="34" charset="0"/>
              <a:ea typeface="SimSun"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D69A6210-E6B8-17D3-41BE-721A49E74EC6}"/>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275E6915-933C-1BBF-B00C-551A57DBB60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17</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3BCB8BA3-970A-06AD-3545-2A704DB9D647}"/>
              </a:ext>
            </a:extLst>
          </p:cNvPr>
          <p:cNvSpPr>
            <a:spLocks noGrp="1" noChangeArrowheads="1"/>
          </p:cNvSpPr>
          <p:nvPr>
            <p:ph type="body" idx="1"/>
          </p:nvPr>
        </p:nvSpPr>
        <p:spPr>
          <a:xfrm>
            <a:off x="468313" y="872715"/>
            <a:ext cx="8229600" cy="5848759"/>
          </a:xfrm>
        </p:spPr>
        <p:txBody>
          <a:bodyPr/>
          <a:lstStyle/>
          <a:p>
            <a:pPr marL="0" indent="0" algn="just" eaLnBrk="1" hangingPunct="1">
              <a:lnSpc>
                <a:spcPct val="80000"/>
              </a:lnSpc>
              <a:buNone/>
            </a:pPr>
            <a:r>
              <a:rPr lang="it-IT" altLang="it-IT" sz="1700" b="1" dirty="0">
                <a:solidFill>
                  <a:srgbClr val="FF9966"/>
                </a:solidFill>
                <a:latin typeface="Arial" panose="020B0604020202020204" pitchFamily="34" charset="0"/>
              </a:rPr>
              <a:t>Dal 1° ottobre 2024, ai fini della </a:t>
            </a:r>
            <a:r>
              <a:rPr lang="it-IT" altLang="it-IT" sz="1700" b="1" i="1" u="sng" dirty="0">
                <a:solidFill>
                  <a:srgbClr val="FF9966"/>
                </a:solidFill>
                <a:latin typeface="Arial" panose="020B0604020202020204" pitchFamily="34" charset="0"/>
              </a:rPr>
              <a:t>verifica dell’idoneità tecnico professionale</a:t>
            </a:r>
            <a:r>
              <a:rPr lang="it-IT" altLang="it-IT" sz="1700" b="1" dirty="0">
                <a:solidFill>
                  <a:srgbClr val="FF9966"/>
                </a:solidFill>
                <a:latin typeface="Arial" panose="020B0604020202020204" pitchFamily="34" charset="0"/>
              </a:rPr>
              <a:t> le imprese dovranno esibire al committente o al responsabile dei lavori la «</a:t>
            </a:r>
            <a:r>
              <a:rPr lang="it-IT" altLang="it-IT" sz="1700" b="1" i="1" dirty="0">
                <a:solidFill>
                  <a:srgbClr val="FF9966"/>
                </a:solidFill>
                <a:latin typeface="Arial" panose="020B0604020202020204" pitchFamily="34" charset="0"/>
              </a:rPr>
              <a:t>patente a crediti per la sicurezza</a:t>
            </a:r>
            <a:r>
              <a:rPr lang="it-IT" altLang="it-IT" sz="1700" b="1" dirty="0">
                <a:solidFill>
                  <a:srgbClr val="FF9966"/>
                </a:solidFill>
                <a:latin typeface="Arial" panose="020B0604020202020204" pitchFamily="34" charset="0"/>
              </a:rPr>
              <a:t>», (o «</a:t>
            </a:r>
            <a:r>
              <a:rPr lang="it-IT" altLang="it-IT" sz="1700" b="1" i="1" dirty="0">
                <a:solidFill>
                  <a:srgbClr val="FF9966"/>
                </a:solidFill>
                <a:latin typeface="Arial" panose="020B0604020202020204" pitchFamily="34" charset="0"/>
              </a:rPr>
              <a:t>Patente a punti cantieri</a:t>
            </a:r>
            <a:r>
              <a:rPr lang="it-IT" altLang="it-IT" sz="1700" b="1" dirty="0">
                <a:solidFill>
                  <a:srgbClr val="FF9966"/>
                </a:solidFill>
                <a:latin typeface="Arial" panose="020B0604020202020204" pitchFamily="34" charset="0"/>
              </a:rPr>
              <a:t>» o «</a:t>
            </a:r>
            <a:r>
              <a:rPr lang="it-IT" altLang="it-IT" sz="1700" b="1" i="1" dirty="0">
                <a:solidFill>
                  <a:srgbClr val="FF9966"/>
                </a:solidFill>
                <a:latin typeface="Arial" panose="020B0604020202020204" pitchFamily="34" charset="0"/>
              </a:rPr>
              <a:t>Patente cantieri</a:t>
            </a:r>
            <a:r>
              <a:rPr lang="it-IT" altLang="it-IT" sz="1700" b="1" dirty="0">
                <a:solidFill>
                  <a:srgbClr val="FF9966"/>
                </a:solidFill>
                <a:latin typeface="Arial" panose="020B0604020202020204" pitchFamily="34" charset="0"/>
              </a:rPr>
              <a:t>»).</a:t>
            </a:r>
          </a:p>
          <a:p>
            <a:pPr marL="0" indent="0" algn="just" eaLnBrk="1" hangingPunct="1">
              <a:lnSpc>
                <a:spcPct val="80000"/>
              </a:lnSpc>
              <a:buNone/>
            </a:pPr>
            <a:endParaRPr lang="it-IT" altLang="it-IT" sz="1500" b="1" dirty="0">
              <a:solidFill>
                <a:srgbClr val="FF9966"/>
              </a:solidFill>
              <a:latin typeface="Arial" panose="020B0604020202020204" pitchFamily="34" charset="0"/>
            </a:endParaRPr>
          </a:p>
          <a:p>
            <a:pPr algn="just" eaLnBrk="1" hangingPunct="1">
              <a:lnSpc>
                <a:spcPct val="80000"/>
              </a:lnSpc>
              <a:buFont typeface="Wingdings" panose="05000000000000000000" pitchFamily="2" charset="2"/>
              <a:buNone/>
            </a:pPr>
            <a:r>
              <a:rPr lang="it-IT" altLang="it-IT" sz="1500" b="1" dirty="0">
                <a:solidFill>
                  <a:schemeClr val="bg1"/>
                </a:solidFill>
                <a:latin typeface="Arial" panose="020B0604020202020204" pitchFamily="34" charset="0"/>
              </a:rPr>
              <a:t>Fonti: </a:t>
            </a:r>
          </a:p>
          <a:p>
            <a:pPr algn="just" eaLnBrk="1" hangingPunct="1">
              <a:lnSpc>
                <a:spcPct val="80000"/>
              </a:lnSpc>
              <a:buFont typeface="Wingdings" panose="05000000000000000000" pitchFamily="2" charset="2"/>
              <a:buNone/>
            </a:pPr>
            <a:r>
              <a:rPr lang="it-IT" altLang="it-IT" sz="1500" b="1" dirty="0">
                <a:solidFill>
                  <a:schemeClr val="bg1"/>
                </a:solidFill>
                <a:latin typeface="Arial" panose="020B0604020202020204" pitchFamily="34" charset="0"/>
              </a:rPr>
              <a:t>	- art. 27, d.lgs. n. 81/2008 (come modificato dall’art. 29, c. 19, lett. a, d.l. n. 19/2024, convertito dall’art. 1, c. 1, legge n. 56/2024);</a:t>
            </a:r>
          </a:p>
          <a:p>
            <a:pPr algn="just" eaLnBrk="1" hangingPunct="1">
              <a:lnSpc>
                <a:spcPct val="80000"/>
              </a:lnSpc>
              <a:buFont typeface="Wingdings" panose="05000000000000000000" pitchFamily="2" charset="2"/>
              <a:buNone/>
            </a:pPr>
            <a:r>
              <a:rPr lang="it-IT" altLang="it-IT" sz="1500" b="1" dirty="0">
                <a:solidFill>
                  <a:schemeClr val="bg1"/>
                </a:solidFill>
                <a:latin typeface="Arial" panose="020B0604020202020204" pitchFamily="34" charset="0"/>
              </a:rPr>
              <a:t>	- d.m. n. 132/2024 – </a:t>
            </a:r>
            <a:r>
              <a:rPr lang="it-IT" altLang="it-IT" sz="1500" b="1" i="1" dirty="0">
                <a:solidFill>
                  <a:schemeClr val="bg1"/>
                </a:solidFill>
                <a:latin typeface="Arial" panose="020B0604020202020204" pitchFamily="34" charset="0"/>
              </a:rPr>
              <a:t>Regolamento relativo all'individuazione delle modalità di presentazione della domanda per il conseguimento della patente per le imprese e i lavoratori autonomi operanti nei cantieri temporanei o mobili</a:t>
            </a:r>
            <a:r>
              <a:rPr lang="it-IT" altLang="it-IT" sz="1500" b="1" dirty="0">
                <a:solidFill>
                  <a:schemeClr val="bg1"/>
                </a:solidFill>
                <a:latin typeface="Arial" panose="020B0604020202020204" pitchFamily="34" charset="0"/>
              </a:rPr>
              <a:t>.</a:t>
            </a:r>
          </a:p>
          <a:p>
            <a:pPr algn="just" eaLnBrk="1" hangingPunct="1">
              <a:lnSpc>
                <a:spcPct val="80000"/>
              </a:lnSpc>
              <a:buFont typeface="Wingdings" panose="05000000000000000000" pitchFamily="2" charset="2"/>
              <a:buNone/>
            </a:pPr>
            <a:r>
              <a:rPr lang="it-IT" altLang="it-IT" sz="1500" b="1" dirty="0">
                <a:solidFill>
                  <a:schemeClr val="bg1"/>
                </a:solidFill>
                <a:latin typeface="Arial" panose="020B0604020202020204" pitchFamily="34" charset="0"/>
              </a:rPr>
              <a:t>	- circolare INL n. 3/2024</a:t>
            </a:r>
          </a:p>
          <a:p>
            <a:pPr algn="just" eaLnBrk="1" hangingPunct="1">
              <a:lnSpc>
                <a:spcPct val="80000"/>
              </a:lnSpc>
              <a:buFont typeface="Wingdings" panose="05000000000000000000" pitchFamily="2" charset="2"/>
              <a:buNone/>
            </a:pPr>
            <a:endParaRPr lang="it-IT" altLang="it-IT" sz="1400" b="1" dirty="0">
              <a:solidFill>
                <a:srgbClr val="FF9966"/>
              </a:solidFill>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Per ottenere tale «patente», sono necessari i seguenti documenti:  </a:t>
            </a:r>
          </a:p>
          <a:p>
            <a:pPr algn="just" eaLnBrk="1" hangingPunct="1">
              <a:lnSpc>
                <a:spcPct val="80000"/>
              </a:lnSpc>
              <a:buFont typeface="Wingdings" panose="05000000000000000000" pitchFamily="2" charset="2"/>
              <a:buNone/>
            </a:pPr>
            <a:endParaRPr lang="it-IT" altLang="it-IT" sz="16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(a)</a:t>
            </a:r>
            <a:r>
              <a:rPr lang="it-IT" altLang="it-IT" sz="1600" dirty="0">
                <a:latin typeface="Arial" panose="020B0604020202020204" pitchFamily="34" charset="0"/>
              </a:rPr>
              <a:t> iscrizione alla CCIAA</a:t>
            </a: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(b)</a:t>
            </a:r>
            <a:r>
              <a:rPr lang="it-IT" altLang="it-IT" sz="1600" dirty="0">
                <a:latin typeface="Arial" panose="020B0604020202020204" pitchFamily="34" charset="0"/>
              </a:rPr>
              <a:t> adempimento, da parte dei datori di lavoro, dei dirigenti, dei preposti, dei lavoratori autonomi e dei prestatori di lavoro, degli obblighi formativi previsti dal d.lgs. n. 81/2008</a:t>
            </a: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(c)</a:t>
            </a:r>
            <a:r>
              <a:rPr lang="it-IT" altLang="it-IT" sz="1600" dirty="0">
                <a:latin typeface="Arial" panose="020B0604020202020204" pitchFamily="34" charset="0"/>
              </a:rPr>
              <a:t> DURC</a:t>
            </a: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(d)</a:t>
            </a:r>
            <a:r>
              <a:rPr lang="it-IT" altLang="it-IT" sz="1600" dirty="0">
                <a:latin typeface="Arial" panose="020B0604020202020204" pitchFamily="34" charset="0"/>
              </a:rPr>
              <a:t> DVR, nei casi previsti dalla normativa vigente;</a:t>
            </a: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(e)</a:t>
            </a:r>
            <a:r>
              <a:rPr lang="it-IT" altLang="it-IT" sz="1600" dirty="0">
                <a:latin typeface="Arial" panose="020B0604020202020204" pitchFamily="34" charset="0"/>
              </a:rPr>
              <a:t> DURF, nei casi previsti dalla normativa vigente;</a:t>
            </a:r>
          </a:p>
          <a:p>
            <a:pPr algn="just" eaLnBrk="1" hangingPunct="1">
              <a:lnSpc>
                <a:spcPct val="80000"/>
              </a:lnSpc>
              <a:buFont typeface="Wingdings" panose="05000000000000000000" pitchFamily="2" charset="2"/>
              <a:buNone/>
            </a:pPr>
            <a:r>
              <a:rPr lang="it-IT" altLang="it-IT" sz="1600" i="1" dirty="0">
                <a:latin typeface="Arial" panose="020B0604020202020204" pitchFamily="34" charset="0"/>
              </a:rPr>
              <a:t>(f)</a:t>
            </a:r>
            <a:r>
              <a:rPr lang="it-IT" altLang="it-IT" sz="1600" dirty="0">
                <a:latin typeface="Arial" panose="020B0604020202020204" pitchFamily="34" charset="0"/>
              </a:rPr>
              <a:t> avvenuta designazione del RSPP, nei casi previsti dalla normativa vigente.</a:t>
            </a:r>
          </a:p>
          <a:p>
            <a:pPr algn="just" eaLnBrk="1" hangingPunct="1">
              <a:lnSpc>
                <a:spcPct val="80000"/>
              </a:lnSpc>
              <a:buFont typeface="Wingdings" panose="05000000000000000000" pitchFamily="2" charset="2"/>
              <a:buNone/>
            </a:pPr>
            <a:endParaRPr lang="it-IT" altLang="it-IT" sz="16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dirty="0">
                <a:latin typeface="Arial" panose="020B0604020202020204" pitchFamily="34" charset="0"/>
              </a:rPr>
              <a:t>      Il datore di lavoro deve informare entro 5 giorni RLSA o RLST dalla richiesta di rilascio della patente a punti.</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p:txBody>
      </p:sp>
      <p:sp>
        <p:nvSpPr>
          <p:cNvPr id="21509" name="Rectangle 4">
            <a:extLst>
              <a:ext uri="{FF2B5EF4-FFF2-40B4-BE49-F238E27FC236}">
                <a16:creationId xmlns:a16="http://schemas.microsoft.com/office/drawing/2014/main" id="{2A714B06-A54E-B1A8-6DF5-DEEAFDA08B5B}"/>
              </a:ext>
            </a:extLst>
          </p:cNvPr>
          <p:cNvSpPr>
            <a:spLocks noChangeArrowheads="1"/>
          </p:cNvSpPr>
          <p:nvPr/>
        </p:nvSpPr>
        <p:spPr bwMode="auto">
          <a:xfrm>
            <a:off x="863600" y="0"/>
            <a:ext cx="7632700" cy="101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18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DE327-A2EB-4FC9-7041-D0082D0B2312}"/>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0A0B3472-EDFC-0256-9D92-16B213B52CF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8534975B-B753-C352-39E2-9956EE90B48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18</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A3584586-DD28-2E71-2108-CC9E50B0FA1C}"/>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pPr>
            <a:r>
              <a:rPr lang="it-IT" altLang="it-IT" sz="2400" dirty="0">
                <a:latin typeface="Arial" panose="020B0604020202020204" pitchFamily="34" charset="0"/>
              </a:rPr>
              <a:t>La «Patente Cantieri» è obbligatoria per tutte le imprese e i lavoratori autonomi operanti in cantieri temporanei o mobili (art. 89, c. 1, lett. a) indipendentemente dal tipo di attività svolta. </a:t>
            </a:r>
          </a:p>
          <a:p>
            <a:pPr algn="just" eaLnBrk="1" hangingPunct="1">
              <a:lnSpc>
                <a:spcPct val="80000"/>
              </a:lnSpc>
            </a:pPr>
            <a:endParaRPr lang="it-IT" altLang="it-IT" sz="24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2400" dirty="0">
                <a:latin typeface="Arial" panose="020B0604020202020204" pitchFamily="34" charset="0"/>
              </a:rPr>
              <a:t>Sono esclusi dall’obbligo:</a:t>
            </a:r>
          </a:p>
          <a:p>
            <a:pPr algn="just" eaLnBrk="1" hangingPunct="1">
              <a:lnSpc>
                <a:spcPct val="80000"/>
              </a:lnSpc>
              <a:buFont typeface="Wingdings" panose="05000000000000000000" pitchFamily="2" charset="2"/>
              <a:buNone/>
            </a:pPr>
            <a:r>
              <a:rPr lang="it-IT" altLang="it-IT" sz="2400" dirty="0">
                <a:latin typeface="Arial" panose="020B0604020202020204" pitchFamily="34" charset="0"/>
              </a:rPr>
              <a:t>- chi effettua solo fornitura di materiale;</a:t>
            </a:r>
          </a:p>
          <a:p>
            <a:pPr algn="just" eaLnBrk="1" hangingPunct="1">
              <a:lnSpc>
                <a:spcPct val="80000"/>
              </a:lnSpc>
              <a:buFont typeface="Wingdings" panose="05000000000000000000" pitchFamily="2" charset="2"/>
              <a:buNone/>
            </a:pPr>
            <a:r>
              <a:rPr lang="it-IT" altLang="it-IT" sz="2400" dirty="0">
                <a:latin typeface="Arial" panose="020B0604020202020204" pitchFamily="34" charset="0"/>
              </a:rPr>
              <a:t>- chi presta attività intellettuale;</a:t>
            </a:r>
          </a:p>
          <a:p>
            <a:pPr algn="just" eaLnBrk="1" hangingPunct="1">
              <a:lnSpc>
                <a:spcPct val="80000"/>
              </a:lnSpc>
              <a:buFont typeface="Wingdings" panose="05000000000000000000" pitchFamily="2" charset="2"/>
              <a:buNone/>
            </a:pPr>
            <a:r>
              <a:rPr lang="it-IT" altLang="it-IT" sz="2400" dirty="0">
                <a:latin typeface="Arial" panose="020B0604020202020204" pitchFamily="34" charset="0"/>
              </a:rPr>
              <a:t>- imprese con certificazione SOA, di classe pari o superiore alla III.</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p:txBody>
      </p:sp>
      <p:sp>
        <p:nvSpPr>
          <p:cNvPr id="21509" name="Rectangle 4">
            <a:extLst>
              <a:ext uri="{FF2B5EF4-FFF2-40B4-BE49-F238E27FC236}">
                <a16:creationId xmlns:a16="http://schemas.microsoft.com/office/drawing/2014/main" id="{0BF40494-D144-C710-6C6F-11B31EDA49A3}"/>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2825712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33020-A480-D55C-83D1-AF2E6FADC7A6}"/>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30491868-9930-5FA3-F943-1B0CA744059F}"/>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985720B6-6C69-A38C-47E3-6C0F92D9399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19</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FBF5805A-C343-7E6A-FA8D-F400E1215E13}"/>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La patente a punti contiene al suo interno una serie di informazioni:</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Dati identificativi di persona giuridica, imprenditore individuale o lavoratore autonomo titolare della patente;</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Dati anagrafici del soggetto richiedente la patente;</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Data di rilascio e numero della patente;</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Punteggio attribuito al momento del rilascio;</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Punteggio aggiornato alla data di interrogazione del portale;</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Esiti di eventuali provvedimenti di sospensione della patente a seguito di infortunio da cui deriva la morte o un’inabilità permanente del lavoratore ai sensi dell’art. 27, c. 8, d.lgs. n. 81/2008;</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Esiti di eventuali provvedimenti definitivi, di natura amministrativa o giurisdizionale, ai quali consegue la decurtazione dei crediti della patente di cui all’art. 27, c. 6, d.lgs. n. 81/2008.</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BBFE5AAD-2925-8850-14BC-ADA5CCF5AD11}"/>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1497240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egnaposto piè di pagina 4">
            <a:extLst>
              <a:ext uri="{FF2B5EF4-FFF2-40B4-BE49-F238E27FC236}">
                <a16:creationId xmlns:a16="http://schemas.microsoft.com/office/drawing/2014/main" id="{1AFF5D13-5AC6-7E00-E196-866058257A4D}"/>
              </a:ext>
            </a:extLst>
          </p:cNvPr>
          <p:cNvSpPr txBox="1">
            <a:spLocks noGrp="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1400" b="1">
              <a:latin typeface="Arial" panose="020B0604020202020204" pitchFamily="34" charset="0"/>
            </a:endParaRPr>
          </a:p>
        </p:txBody>
      </p:sp>
      <p:sp>
        <p:nvSpPr>
          <p:cNvPr id="7171" name="Segnaposto numero diapositiva 5">
            <a:extLst>
              <a:ext uri="{FF2B5EF4-FFF2-40B4-BE49-F238E27FC236}">
                <a16:creationId xmlns:a16="http://schemas.microsoft.com/office/drawing/2014/main" id="{1300F4E6-2AC5-5158-C6FB-D151EE23F6D0}"/>
              </a:ext>
            </a:extLst>
          </p:cNvPr>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r" eaLnBrk="1" hangingPunct="1">
              <a:spcBef>
                <a:spcPct val="0"/>
              </a:spcBef>
              <a:buClrTx/>
              <a:buSzTx/>
              <a:buFontTx/>
              <a:buNone/>
            </a:pPr>
            <a:fld id="{6E237846-E262-40E0-9B32-05E8FC1C10F9}" type="slidenum">
              <a:rPr lang="it-IT" altLang="it-IT" sz="1400" b="1">
                <a:latin typeface="Arial" panose="020B0604020202020204" pitchFamily="34" charset="0"/>
              </a:rPr>
              <a:pPr algn="r" eaLnBrk="1" hangingPunct="1">
                <a:spcBef>
                  <a:spcPct val="0"/>
                </a:spcBef>
                <a:buClrTx/>
                <a:buSzTx/>
                <a:buFontTx/>
                <a:buNone/>
              </a:pPr>
              <a:t>2</a:t>
            </a:fld>
            <a:endParaRPr lang="it-IT" altLang="it-IT" sz="1400" b="1">
              <a:latin typeface="Arial" panose="020B0604020202020204" pitchFamily="34" charset="0"/>
            </a:endParaRPr>
          </a:p>
        </p:txBody>
      </p:sp>
      <p:sp>
        <p:nvSpPr>
          <p:cNvPr id="7172" name="Rectangle 2">
            <a:extLst>
              <a:ext uri="{FF2B5EF4-FFF2-40B4-BE49-F238E27FC236}">
                <a16:creationId xmlns:a16="http://schemas.microsoft.com/office/drawing/2014/main" id="{0EFCD82A-FB51-D770-33E4-A403692AB5BB}"/>
              </a:ext>
            </a:extLst>
          </p:cNvPr>
          <p:cNvSpPr>
            <a:spLocks noGrp="1" noChangeArrowheads="1"/>
          </p:cNvSpPr>
          <p:nvPr>
            <p:ph type="title" idx="4294967295"/>
          </p:nvPr>
        </p:nvSpPr>
        <p:spPr/>
        <p:txBody>
          <a:bodyPr/>
          <a:lstStyle/>
          <a:p>
            <a:pPr eaLnBrk="1" hangingPunct="1"/>
            <a:r>
              <a:rPr lang="it-IT" altLang="zh-CN" sz="3600" b="1">
                <a:ea typeface="SimSun" panose="02010600030101010101" pitchFamily="2" charset="-122"/>
              </a:rPr>
              <a:t>Titolo IV</a:t>
            </a:r>
            <a:br>
              <a:rPr lang="it-IT" altLang="zh-CN" sz="3600" b="1">
                <a:ea typeface="SimSun" panose="02010600030101010101" pitchFamily="2" charset="-122"/>
              </a:rPr>
            </a:br>
            <a:r>
              <a:rPr lang="it-IT" altLang="zh-CN" sz="3600" b="1">
                <a:ea typeface="SimSun" panose="02010600030101010101" pitchFamily="2" charset="-122"/>
              </a:rPr>
              <a:t>CANTIERI TEMPORANEI O MOBILI</a:t>
            </a:r>
            <a:endParaRPr lang="it-IT" altLang="it-IT" sz="3600" b="1"/>
          </a:p>
        </p:txBody>
      </p:sp>
      <p:sp>
        <p:nvSpPr>
          <p:cNvPr id="7173" name="Rectangle 3">
            <a:extLst>
              <a:ext uri="{FF2B5EF4-FFF2-40B4-BE49-F238E27FC236}">
                <a16:creationId xmlns:a16="http://schemas.microsoft.com/office/drawing/2014/main" id="{CC1FDA87-510D-A5E9-A41E-75D4A2670233}"/>
              </a:ext>
            </a:extLst>
          </p:cNvPr>
          <p:cNvSpPr>
            <a:spLocks noGrp="1" noChangeArrowheads="1"/>
          </p:cNvSpPr>
          <p:nvPr>
            <p:ph type="body" idx="4294967295"/>
          </p:nvPr>
        </p:nvSpPr>
        <p:spPr>
          <a:xfrm>
            <a:off x="179388" y="4221163"/>
            <a:ext cx="8713787" cy="2127250"/>
          </a:xfrm>
        </p:spPr>
        <p:txBody>
          <a:bodyPr/>
          <a:lstStyle/>
          <a:p>
            <a:pPr marL="266700" indent="-266700" algn="just" eaLnBrk="1" hangingPunct="1">
              <a:lnSpc>
                <a:spcPct val="90000"/>
              </a:lnSpc>
            </a:pPr>
            <a:r>
              <a:rPr lang="it-IT" altLang="it-IT" sz="2400" b="1">
                <a:latin typeface="Arial" panose="020B0604020202020204" pitchFamily="34" charset="0"/>
              </a:rPr>
              <a:t>Capo I</a:t>
            </a:r>
            <a:r>
              <a:rPr lang="it-IT" altLang="it-IT" sz="2400">
                <a:latin typeface="Arial" panose="020B0604020202020204" pitchFamily="34" charset="0"/>
              </a:rPr>
              <a:t>  - Misure per la salute e sicurezza nei cantieri temporanei o mobili (artt. da 88 a 104)</a:t>
            </a:r>
          </a:p>
          <a:p>
            <a:pPr marL="266700" indent="-266700" algn="just" eaLnBrk="1" hangingPunct="1">
              <a:lnSpc>
                <a:spcPct val="90000"/>
              </a:lnSpc>
            </a:pPr>
            <a:r>
              <a:rPr lang="it-IT" altLang="zh-CN" sz="2400" b="1">
                <a:latin typeface="Arial" panose="020B0604020202020204" pitchFamily="34" charset="0"/>
                <a:ea typeface="SimSun" panose="02010600030101010101" pitchFamily="2" charset="-122"/>
              </a:rPr>
              <a:t>Capo II</a:t>
            </a:r>
            <a:r>
              <a:rPr lang="it-IT" altLang="zh-CN" sz="2400">
                <a:latin typeface="Arial" panose="020B0604020202020204" pitchFamily="34" charset="0"/>
                <a:ea typeface="SimSun" panose="02010600030101010101" pitchFamily="2" charset="-122"/>
              </a:rPr>
              <a:t> - Norme per la prevenzione degli infortuni sul lavoro nelle costruzioni e nei lavori in quota </a:t>
            </a:r>
            <a:r>
              <a:rPr lang="it-IT" altLang="it-IT" sz="2400">
                <a:latin typeface="Arial" panose="020B0604020202020204" pitchFamily="34" charset="0"/>
              </a:rPr>
              <a:t>(artt. da 105 a 156)</a:t>
            </a:r>
          </a:p>
          <a:p>
            <a:pPr marL="266700" indent="-266700" algn="just" eaLnBrk="1" hangingPunct="1">
              <a:lnSpc>
                <a:spcPct val="90000"/>
              </a:lnSpc>
            </a:pPr>
            <a:r>
              <a:rPr lang="it-IT" altLang="it-IT" sz="2400" b="1">
                <a:latin typeface="Arial" panose="020B0604020202020204" pitchFamily="34" charset="0"/>
              </a:rPr>
              <a:t>Capo III</a:t>
            </a:r>
            <a:r>
              <a:rPr lang="it-IT" altLang="it-IT" sz="2400">
                <a:latin typeface="Arial" panose="020B0604020202020204" pitchFamily="34" charset="0"/>
              </a:rPr>
              <a:t> – Sanzioni – (artt. da 157 a 160)</a:t>
            </a:r>
          </a:p>
        </p:txBody>
      </p:sp>
      <p:sp>
        <p:nvSpPr>
          <p:cNvPr id="7174" name="Rectangle 4">
            <a:extLst>
              <a:ext uri="{FF2B5EF4-FFF2-40B4-BE49-F238E27FC236}">
                <a16:creationId xmlns:a16="http://schemas.microsoft.com/office/drawing/2014/main" id="{2520CB66-70D1-7B9B-5236-DA9AB16C9C1F}"/>
              </a:ext>
            </a:extLst>
          </p:cNvPr>
          <p:cNvSpPr>
            <a:spLocks noChangeArrowheads="1"/>
          </p:cNvSpPr>
          <p:nvPr/>
        </p:nvSpPr>
        <p:spPr bwMode="auto">
          <a:xfrm>
            <a:off x="142875" y="2060575"/>
            <a:ext cx="8821738"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just" eaLnBrk="1" hangingPunct="1">
              <a:spcBef>
                <a:spcPct val="0"/>
              </a:spcBef>
              <a:buClrTx/>
              <a:buSzTx/>
              <a:buFontTx/>
              <a:buNone/>
            </a:pPr>
            <a:r>
              <a:rPr lang="it-IT" altLang="it-IT" sz="2400">
                <a:latin typeface="Arial" panose="020B0604020202020204" pitchFamily="34" charset="0"/>
              </a:rPr>
              <a:t>Il Titolo IV armonizza la previgente normativa speciale riguardante i lavori edili (D.Lgs. n. 494/1996, d.p.r. n. 164/1956, d.p.r. n. 222/2003) con la previgente normativa generale (d.lgs. n. 626/1994, d.p.r. n. 547/1955), operando una "ripulitura" di norme obsolete.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5354C-4F60-7160-34AD-7C500DC8D83F}"/>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29AD185F-4EA5-7C56-C423-CCA1324C9E5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C92DEDB1-0B1E-C0A7-F95C-D3E44A5C50B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20</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6CD0D5B9-C8DE-7DFE-13EE-95CBDD157692}"/>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Il Sistema a punti</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     </a:t>
            </a:r>
            <a:r>
              <a:rPr lang="it-IT" altLang="it-IT" sz="1800" dirty="0">
                <a:latin typeface="Arial" panose="020B0604020202020204" pitchFamily="34" charset="0"/>
              </a:rPr>
              <a:t>- La «</a:t>
            </a:r>
            <a:r>
              <a:rPr lang="it-IT" altLang="it-IT" sz="1800" i="1" dirty="0">
                <a:latin typeface="Arial" panose="020B0604020202020204" pitchFamily="34" charset="0"/>
              </a:rPr>
              <a:t>Patente cantieri</a:t>
            </a:r>
            <a:r>
              <a:rPr lang="it-IT" altLang="it-IT" sz="1800" dirty="0">
                <a:latin typeface="Arial" panose="020B0604020202020204" pitchFamily="34" charset="0"/>
              </a:rPr>
              <a:t>» viene rilasciata con un punteggio iniziale di </a:t>
            </a:r>
            <a:r>
              <a:rPr lang="it-IT" altLang="it-IT" sz="1800" b="1" u="sng" dirty="0">
                <a:latin typeface="Arial" panose="020B0604020202020204" pitchFamily="34" charset="0"/>
              </a:rPr>
              <a:t>30 crediti</a:t>
            </a:r>
            <a:r>
              <a:rPr lang="it-IT" altLang="it-IT" sz="1800" dirty="0">
                <a:latin typeface="Arial" panose="020B0604020202020204" pitchFamily="34" charset="0"/>
              </a:rPr>
              <a:t>, soggetti a decurtazione in caso di violazioni delle norme di sicurezza. </a:t>
            </a:r>
          </a:p>
          <a:p>
            <a:pPr algn="just" eaLnBrk="1" hangingPunct="1">
              <a:lnSpc>
                <a:spcPct val="80000"/>
              </a:lnSpc>
              <a:buFont typeface="Wingdings" panose="05000000000000000000" pitchFamily="2" charset="2"/>
              <a:buNone/>
            </a:pPr>
            <a:endParaRPr lang="it-IT" altLang="it-IT" sz="18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 Il numero minimo di crediti (o punti), che deve essere presente sulla patente a punti per accedere al cantiere è pari a </a:t>
            </a:r>
            <a:r>
              <a:rPr lang="it-IT" altLang="it-IT" sz="1800" b="1" dirty="0">
                <a:latin typeface="Arial" panose="020B0604020202020204" pitchFamily="34" charset="0"/>
              </a:rPr>
              <a:t>15 punti</a:t>
            </a:r>
            <a:r>
              <a:rPr lang="it-IT" altLang="it-IT" sz="1800" dirty="0">
                <a:latin typeface="Arial" panose="020B0604020202020204" pitchFamily="34" charset="0"/>
              </a:rPr>
              <a:t>.</a:t>
            </a:r>
          </a:p>
          <a:p>
            <a:pPr algn="just" eaLnBrk="1" hangingPunct="1">
              <a:lnSpc>
                <a:spcPct val="80000"/>
              </a:lnSpc>
              <a:buFont typeface="Wingdings" panose="05000000000000000000" pitchFamily="2" charset="2"/>
              <a:buNone/>
            </a:pPr>
            <a:endParaRPr lang="it-IT" altLang="it-IT" sz="18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 Le violazioni sono classificate in 29 fattispecie, con decurtazioni variabili a seconda della gravità. </a:t>
            </a:r>
          </a:p>
          <a:p>
            <a:pPr algn="just" eaLnBrk="1" hangingPunct="1">
              <a:lnSpc>
                <a:spcPct val="80000"/>
              </a:lnSpc>
              <a:buFont typeface="Wingdings" panose="05000000000000000000" pitchFamily="2" charset="2"/>
              <a:buNone/>
            </a:pPr>
            <a:endParaRPr lang="it-IT" altLang="it-IT" sz="18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 Qualora nell’ambito del medesimo accertamento ispettivo siano contestate più violazioni, i crediti sono decurtati in misura non eccedente il doppio di quella prevista per la violazione più grave.</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 La decurtazione dei punti è accessoria alle sanzioni già previste dal d.lgs. n. 81/2008 e dalle normative ad esso correlate.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EF1E4049-04B7-CE62-9961-705B9F459957}"/>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22848438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74619-1F8E-0502-2F97-32691DD5FA70}"/>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3123095A-C33B-7BD6-6D54-69A77FE2F929}"/>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A003AC67-9DA4-58EB-9957-3635E363420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21</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6640DCD4-A36D-2E93-9217-CCBF05236972}"/>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Inosservanza – Punti decurtati: 1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 </a:t>
            </a:r>
            <a:r>
              <a:rPr lang="it-IT" altLang="it-IT" sz="1800" dirty="0">
                <a:latin typeface="Arial" panose="020B0604020202020204" pitchFamily="34" charset="0"/>
              </a:rPr>
              <a:t>Omessa notifica all’organo di vigilanza prima dell’inizio di lavori che possono comportare il rischio di esposizione all’amianto;</a:t>
            </a:r>
          </a:p>
          <a:p>
            <a:pPr algn="just" eaLnBrk="1" hangingPunct="1">
              <a:lnSpc>
                <a:spcPct val="80000"/>
              </a:lnSpc>
              <a:buFont typeface="Wingdings" panose="05000000000000000000" pitchFamily="2" charset="2"/>
              <a:buNone/>
            </a:pPr>
            <a:endParaRPr lang="it-IT" altLang="it-IT" sz="18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formazione dei lavoratori che operano in ambienti confinati o sospetti di inquinamento;</a:t>
            </a:r>
          </a:p>
          <a:p>
            <a:pPr algn="just" eaLnBrk="1" hangingPunct="1">
              <a:lnSpc>
                <a:spcPct val="80000"/>
              </a:lnSpc>
              <a:buFont typeface="Wingdings" panose="05000000000000000000" pitchFamily="2" charset="2"/>
              <a:buNone/>
            </a:pPr>
            <a:endParaRPr lang="it-IT" altLang="it-IT" sz="1800"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Condotta sanzionata ai sensi dell’art. 3, c. 3-quater, d.l. n. 12/2002, convertito dalla legge n. 73/2002, in aggiunta alle condotte di cui ai n. 21, 22 e 23.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F9CE7B12-84E5-F772-2ADA-57F5C2E75920}"/>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2232887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3707F-1BAB-D566-B61D-F57E71AC9E9B}"/>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61A65BA4-F02F-14A1-FB7C-C50953A12E42}"/>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99E37657-66B1-E94F-7F6E-D1180439A69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22</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F4D80604-DE09-445C-3202-0ADF9E68EC6B}"/>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Inosservanza – Punti decurtati: 2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700" b="1" dirty="0">
                <a:latin typeface="Arial" panose="020B0604020202020204" pitchFamily="34" charset="0"/>
              </a:rPr>
              <a:t>- </a:t>
            </a:r>
            <a:r>
              <a:rPr lang="it-IT" altLang="it-IT" sz="1700" dirty="0">
                <a:latin typeface="Arial" panose="020B0604020202020204" pitchFamily="34" charset="0"/>
              </a:rPr>
              <a:t>Omessi formazione e addestramento;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Omessa fornitura del dispositivo di protezione individuale contro le cadute dall’alto</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Mancata installazione delle armature di sostegno, fatte salve le prescrizioni desumibili dalla relazione tecnica sulla consistenza del terreno;</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Lavori in prossimità di linee elettriche in assenza di disposizioni organizzative e procedurali idonee a proteggere i lavoratori dai conseguenti rischi;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Presenza di conduttori nudi in tensione in assenza di disposizioni organizzative e procedurali idonee a proteggere i lavoratori dai conseguenti rischi;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Mancanza di protezione contro i contatti diretti e indiretti (impianto di terra, interruttore </a:t>
            </a:r>
            <a:r>
              <a:rPr lang="it-IT" altLang="it-IT" sz="1700" dirty="0" err="1">
                <a:latin typeface="Arial" panose="020B0604020202020204" pitchFamily="34" charset="0"/>
              </a:rPr>
              <a:t>magneto</a:t>
            </a:r>
            <a:r>
              <a:rPr lang="it-IT" altLang="it-IT" sz="1700" dirty="0">
                <a:latin typeface="Arial" panose="020B0604020202020204" pitchFamily="34" charset="0"/>
              </a:rPr>
              <a:t>-termico, interruttore differenziale);</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Omessa vigilanza in ordine alla rimozione o modifica dei dispositivi di sicurezza o di segnalazione o di controllo;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Omessa valutazione del rischio di annegamento;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Omessa valutazione dei rischi collegati a lavori in pozzi, sterri sotterranei e gallerie;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Condotta sanzionata ai sensi dell’art. 3, c. 3, lett. b), d.l. n. 12/2002, convertito dalla legge n. 73/2002;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213415E0-9633-978E-A783-214377AAB038}"/>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3054867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8C9AC-7C18-8D1D-DA5C-24F53E36F0FD}"/>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AA92D456-FC7A-0DFD-C881-D4FACDF7B7EA}"/>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FD3926D2-D710-7298-4D9A-A0A45A79D63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23</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1FA8A7A4-1065-7440-0D34-FE6DBBC8396E}"/>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Inosservanza – Punti decurtati: 3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elaborazione del Piano di emergenza ed evacuazione;</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costituzione del servizio di prevenzione e protezione o nomina del relativo responsabile;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elaborazione del piano operativo di sicurezza;</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Mancanza di protezioni verso il vuoto;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valutazione dei rischi derivanti dal possibile rinvenimento di ordigni bellici inesplosi;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valutazione del rischio biologico e da sostanze chimiche;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individuazione delle zone controllate o sorvegliate ai sensi del d.lgs. n. 101/2020;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Omessa valutazione dei rischi collegati all’impiego di esplosivi; </a:t>
            </a:r>
          </a:p>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 Condotta sanzionata ai sensi dell’art. 3, c. 3, lett. c), d.l. n. 12/2002, convertito dalla legge n. 73/2002.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32F3831C-1FF8-376A-7C33-DEB9A760C1F8}"/>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4109616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544E6-3C30-9819-FE19-90F5FC109D1B}"/>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E0EC1112-7865-C1AA-B3B3-EC65438ECBB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E05A76D4-EB8A-A6C2-FF5A-41A069A5FA0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24</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BBF12A18-7009-4BCE-6116-1137273ECC54}"/>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Inosservanza – Punti decurtati: 5</a:t>
            </a:r>
          </a:p>
          <a:p>
            <a:pPr algn="just" eaLnBrk="1" hangingPunct="1">
              <a:lnSpc>
                <a:spcPct val="80000"/>
              </a:lnSpc>
              <a:buFont typeface="Wingdings" panose="05000000000000000000" pitchFamily="2" charset="2"/>
              <a:buNone/>
            </a:pPr>
            <a:r>
              <a:rPr lang="it-IT" altLang="it-IT" sz="1600" dirty="0">
                <a:latin typeface="Arial" panose="020B0604020202020204" pitchFamily="34" charset="0"/>
              </a:rPr>
              <a:t>-   Infortunio di lavoratore dipendente dell’impresa, occorso a seguito di violazione delle norme sulla prevenzione degli infortuni, dal quale derivi un’inabilità temporanea assoluta che importi l’astensione dal lavoro per più di 60 giorni.</a:t>
            </a:r>
          </a:p>
          <a:p>
            <a:pPr algn="just" eaLnBrk="1" hangingPunct="1">
              <a:lnSpc>
                <a:spcPct val="80000"/>
              </a:lnSpc>
              <a:buFont typeface="Wingdings" panose="05000000000000000000" pitchFamily="2" charset="2"/>
              <a:buNone/>
            </a:pPr>
            <a:endParaRPr lang="it-IT" altLang="it-IT" sz="16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Inosservanza – Punti decurtati: 8</a:t>
            </a: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   </a:t>
            </a:r>
            <a:r>
              <a:rPr lang="it-IT" altLang="it-IT" sz="1600" dirty="0">
                <a:latin typeface="Arial" panose="020B0604020202020204" pitchFamily="34" charset="0"/>
              </a:rPr>
              <a:t>Infortunio di lavoratore dipendente dell’impresa, occorso a seguito di violazione delle norme sulla prevenzione degli infortuni, che comporti una parziale inabilità permanente al lavoro.</a:t>
            </a:r>
          </a:p>
          <a:p>
            <a:pPr algn="just" eaLnBrk="1" hangingPunct="1">
              <a:lnSpc>
                <a:spcPct val="80000"/>
              </a:lnSpc>
              <a:buFont typeface="Wingdings" panose="05000000000000000000" pitchFamily="2" charset="2"/>
              <a:buNone/>
            </a:pPr>
            <a:endParaRPr lang="it-IT" altLang="it-IT" sz="16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Inosservanza – Punti decurtati: 10 </a:t>
            </a: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 </a:t>
            </a:r>
            <a:r>
              <a:rPr lang="it-IT" altLang="it-IT" sz="1600" dirty="0">
                <a:latin typeface="Arial" panose="020B0604020202020204" pitchFamily="34" charset="0"/>
              </a:rPr>
              <a:t>Malattia professionale di lavoratore dipendente dell’impresa, derivante dalla violazione delle disposizioni del d.lgs. n. 81/2008.</a:t>
            </a:r>
          </a:p>
          <a:p>
            <a:pPr algn="just" eaLnBrk="1" hangingPunct="1">
              <a:lnSpc>
                <a:spcPct val="80000"/>
              </a:lnSpc>
              <a:buFont typeface="Wingdings" panose="05000000000000000000" pitchFamily="2" charset="2"/>
              <a:buNone/>
            </a:pPr>
            <a:endParaRPr lang="it-IT" altLang="it-IT" sz="16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Inosservanza – Punti decurtati: 15 </a:t>
            </a:r>
          </a:p>
          <a:p>
            <a:pPr algn="just" eaLnBrk="1" hangingPunct="1">
              <a:lnSpc>
                <a:spcPct val="80000"/>
              </a:lnSpc>
              <a:buFont typeface="Wingdings" panose="05000000000000000000" pitchFamily="2" charset="2"/>
              <a:buNone/>
            </a:pPr>
            <a:r>
              <a:rPr lang="it-IT" altLang="it-IT" sz="1600" dirty="0">
                <a:latin typeface="Arial" panose="020B0604020202020204" pitchFamily="34" charset="0"/>
              </a:rPr>
              <a:t>-   Infortunio di lavoratore dipendente dell’impresa, occorso a seguito di violazione delle norme sulla prevenzione degli infortuni, che comporti un’assoluta inabilità permanente al lavoro.</a:t>
            </a:r>
          </a:p>
          <a:p>
            <a:pPr algn="just" eaLnBrk="1" hangingPunct="1">
              <a:lnSpc>
                <a:spcPct val="80000"/>
              </a:lnSpc>
              <a:buFont typeface="Wingdings" panose="05000000000000000000" pitchFamily="2" charset="2"/>
              <a:buNone/>
            </a:pPr>
            <a:endParaRPr lang="it-IT" altLang="it-IT" sz="1600" b="1" dirty="0">
              <a:latin typeface="Arial" panose="020B0604020202020204" pitchFamily="34" charset="0"/>
            </a:endParaRPr>
          </a:p>
          <a:p>
            <a:pPr algn="just" eaLnBrk="1" hangingPunct="1">
              <a:lnSpc>
                <a:spcPct val="80000"/>
              </a:lnSpc>
              <a:buFont typeface="Wingdings" panose="05000000000000000000" pitchFamily="2" charset="2"/>
              <a:buNone/>
            </a:pPr>
            <a:r>
              <a:rPr lang="it-IT" altLang="it-IT" sz="1600" b="1" dirty="0">
                <a:latin typeface="Arial" panose="020B0604020202020204" pitchFamily="34" charset="0"/>
              </a:rPr>
              <a:t>Inosservanza – Punti decurtati: 20</a:t>
            </a:r>
          </a:p>
          <a:p>
            <a:pPr algn="just" eaLnBrk="1" hangingPunct="1">
              <a:lnSpc>
                <a:spcPct val="80000"/>
              </a:lnSpc>
              <a:buFont typeface="Wingdings" panose="05000000000000000000" pitchFamily="2" charset="2"/>
              <a:buNone/>
            </a:pPr>
            <a:r>
              <a:rPr lang="it-IT" altLang="it-IT" sz="1600" dirty="0">
                <a:latin typeface="Arial" panose="020B0604020202020204" pitchFamily="34" charset="0"/>
              </a:rPr>
              <a:t>- Infortunio mortale di lavoratore dipendente dell’impresa, occorso a seguito di violazione delle norme sulla prevenzione degli infortuni.</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38DC9728-AFF8-7890-3D67-CDAE4DF11F74}"/>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1701848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F967C-B4A2-9116-B651-D5A122DE9E5A}"/>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6199EA06-65BB-6C47-2236-4D7BB47A0D6C}"/>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4318D412-A33F-8C80-935B-7E699C5FFC0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25</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07B06BA5-523A-6F3B-09E6-3FB59386BFA3}"/>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700" b="1" dirty="0">
                <a:latin typeface="Arial" panose="020B0604020202020204" pitchFamily="34" charset="0"/>
              </a:rPr>
              <a:t>Sanzioni per la mancanza di crediti e sospensione</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L’attività in cantieri da parte di imprese o lavoratori autonomi privi della patente o con un punteggio inferiore ai 15 crediti comporta ulteriori sanzioni amministrative pari al 10% del valore dei lavori (con un importo minimo di € 6000,00) e l’esclusione dalla partecipazione ai lavori pubblici per sei mesi.</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In caso di infortunio mortale o che causa l’inabilità permanente del lavoratore (superiore al 15%), di gravi violazioni normative di completa perdita dei punti, l’Ispettorato del Lavoro avrà il potere di sospendere la patente a punti fino a 12 mesi.</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La patente può essere sospesa anche nel caso in cui, a seguito di controlli e indagini, si rilevino false autocertificazioni o dati non veritieri forniti da parte del titolare.</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In caso di seconda sospensione, o di gravi incidenti, la patente può essere revocata.</a:t>
            </a:r>
          </a:p>
          <a:p>
            <a:pPr algn="just" eaLnBrk="1" hangingPunct="1">
              <a:lnSpc>
                <a:spcPct val="80000"/>
              </a:lnSpc>
              <a:buFont typeface="Wingdings" panose="05000000000000000000" pitchFamily="2" charset="2"/>
              <a:buNone/>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2587E2CA-B336-C4B8-7882-626D990D8FEE}"/>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3563103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BCCC2-B426-FDB3-6CB5-01BFE6706CDA}"/>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1B500702-4B6F-A6FB-B84B-D943C1CD77C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C1AA6E0B-3FFB-56E1-2A02-E7893BCFB4C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26</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6236CC83-BD97-8294-7E5B-FF19E278854B}"/>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700" b="1" dirty="0">
                <a:latin typeface="Arial" panose="020B0604020202020204" pitchFamily="34" charset="0"/>
              </a:rPr>
              <a:t>Recupero dei punti</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Le imprese e i lavoratori autonomi possono recuperare fino a 15 punti frequentando corsi di formazione in materia di sicurezza, che consentono il recupero di cinque crediti alla volta. I crediti riacquistati non possono superare il totale di 15.</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Qualora dovessero trascorrere due anni in cui non vengono accertate violazioni, la patente è incrementata di un credito per ciascun anno successivo al secondo, fino a un massimo di dieci crediti.</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L’adozione di modelli di organizzazione e gestione conformi al d.lgs. n. 231/2001 consente di ottenere un incremento di cinque crediti.</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dirty="0">
                <a:latin typeface="Arial" panose="020B0604020202020204" pitchFamily="34" charset="0"/>
              </a:rPr>
              <a:t>Fino al 01/01/2025 non sarà possibile procedere alla richiesta di recupero punti o di punti aggiuntivi.</a:t>
            </a:r>
          </a:p>
          <a:p>
            <a:pPr algn="just" eaLnBrk="1" hangingPunct="1">
              <a:lnSpc>
                <a:spcPct val="80000"/>
              </a:lnSpc>
              <a:buFont typeface="Wingdings" panose="05000000000000000000" pitchFamily="2" charset="2"/>
              <a:buNone/>
            </a:pPr>
            <a:endParaRPr lang="it-IT" altLang="it-IT" sz="1700" b="1" dirty="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E901E012-775F-569C-F82E-3AC3CBB60295}"/>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2949528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D7044-0710-E599-BD08-242E6F145054}"/>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C84321BD-B392-8ED2-DD91-00D94F57E86D}"/>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604345E6-CDE0-E824-7A72-6DBCB2FCC3A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27</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FE6CCBF8-092A-EE85-AAB0-23F84B00162C}"/>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Obblighi del committente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pPr>
            <a:r>
              <a:rPr lang="it-IT" altLang="it-IT" sz="1800" dirty="0">
                <a:latin typeface="Arial" panose="020B0604020202020204" pitchFamily="34" charset="0"/>
              </a:rPr>
              <a:t>Il committente, durante la fase di verifica dell’idoneità tecnico-professionale delle imprese e dei lavoratori autonomi, deve richiedere dichiarazioni relative all’organico medio annuo e controllare la presenza della patente cantieri o della certificazione SOA.</a:t>
            </a:r>
          </a:p>
          <a:p>
            <a:pPr algn="just" eaLnBrk="1" hangingPunct="1">
              <a:lnSpc>
                <a:spcPct val="80000"/>
              </a:lnSpc>
            </a:pPr>
            <a:endParaRPr lang="it-IT" altLang="it-IT" sz="1800" dirty="0">
              <a:latin typeface="Arial" panose="020B0604020202020204" pitchFamily="34" charset="0"/>
            </a:endParaRPr>
          </a:p>
          <a:p>
            <a:pPr algn="just" eaLnBrk="1" hangingPunct="1">
              <a:lnSpc>
                <a:spcPct val="80000"/>
              </a:lnSpc>
            </a:pPr>
            <a:r>
              <a:rPr lang="it-IT" altLang="it-IT" sz="1800" dirty="0">
                <a:latin typeface="Arial" panose="020B0604020202020204" pitchFamily="34" charset="0"/>
              </a:rPr>
              <a:t>In caso di mancata verifica della presenza della patente a crediti o della certificazione SOA, committente è punibile con sanzione amministrativa da € 711,92 a € 2.562,91.</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E8F4CC1B-0B3B-268A-DA57-6EBD66967492}"/>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2320121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94077B-0288-5662-8C5F-6FE4E5E12437}"/>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FCE2AB01-8605-8598-41B6-CA96CDC0BA73}"/>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5ABDB57F-3F26-886B-689F-3C65F73AF0B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28</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FBD8AA0C-41AD-DF59-6D87-B0C2A52284B7}"/>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Criticità del nuovo sistema.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pPr>
            <a:r>
              <a:rPr lang="it-IT" altLang="it-IT" sz="1700" b="1" dirty="0">
                <a:latin typeface="Arial" panose="020B0604020202020204" pitchFamily="34" charset="0"/>
              </a:rPr>
              <a:t>(1)</a:t>
            </a:r>
            <a:r>
              <a:rPr lang="it-IT" altLang="it-IT" sz="1700" dirty="0">
                <a:latin typeface="Arial" panose="020B0604020202020204" pitchFamily="34" charset="0"/>
              </a:rPr>
              <a:t> </a:t>
            </a:r>
            <a:r>
              <a:rPr lang="it-IT" altLang="it-IT" sz="1700" b="1" dirty="0">
                <a:latin typeface="Arial" panose="020B0604020202020204" pitchFamily="34" charset="0"/>
              </a:rPr>
              <a:t>La patente a punti riguarda solo gli operatori della cantieristica</a:t>
            </a:r>
            <a:r>
              <a:rPr lang="it-IT" altLang="it-IT" sz="1700" dirty="0">
                <a:latin typeface="Arial" panose="020B0604020202020204" pitchFamily="34" charset="0"/>
              </a:rPr>
              <a:t> di cui al titolo IV, d.lgs. n. 81/2008.</a:t>
            </a:r>
          </a:p>
          <a:p>
            <a:pPr marL="0" indent="0" algn="just" eaLnBrk="1" hangingPunct="1">
              <a:lnSpc>
                <a:spcPct val="80000"/>
              </a:lnSpc>
              <a:buNone/>
            </a:pPr>
            <a:endParaRPr lang="it-IT" altLang="it-IT" sz="1700" dirty="0">
              <a:latin typeface="Arial" panose="020B0604020202020204" pitchFamily="34" charset="0"/>
            </a:endParaRPr>
          </a:p>
          <a:p>
            <a:pPr algn="just" eaLnBrk="1" hangingPunct="1">
              <a:lnSpc>
                <a:spcPct val="80000"/>
              </a:lnSpc>
            </a:pPr>
            <a:r>
              <a:rPr lang="it-IT" altLang="it-IT" sz="1700" b="1" dirty="0">
                <a:latin typeface="Arial" panose="020B0604020202020204" pitchFamily="34" charset="0"/>
              </a:rPr>
              <a:t>(2)</a:t>
            </a:r>
            <a:r>
              <a:rPr lang="it-IT" altLang="it-IT" sz="1700" dirty="0">
                <a:latin typeface="Arial" panose="020B0604020202020204" pitchFamily="34" charset="0"/>
              </a:rPr>
              <a:t> </a:t>
            </a:r>
            <a:r>
              <a:rPr lang="it-IT" altLang="it-IT" sz="1700" b="1" dirty="0">
                <a:latin typeface="Arial" panose="020B0604020202020204" pitchFamily="34" charset="0"/>
              </a:rPr>
              <a:t>La decurtazione dei crediti avviene solo a seguito di provvedimenti giurisdizionali definitivi</a:t>
            </a:r>
            <a:r>
              <a:rPr lang="it-IT" altLang="it-IT" sz="1700" dirty="0">
                <a:latin typeface="Arial" panose="020B0604020202020204" pitchFamily="34" charset="0"/>
              </a:rPr>
              <a:t> emanati nei confronti di datori di lavoro, dirigenti e preposti o dei lavoratori autonomi. Si considerano provvedimenti definitivi le sentenze passate in giudicato e le ordinanze-ingiunzione ex art. 18, legge n. 689/1981 divenute definitive. </a:t>
            </a:r>
          </a:p>
          <a:p>
            <a:pPr algn="just" eaLnBrk="1" hangingPunct="1">
              <a:lnSpc>
                <a:spcPct val="80000"/>
              </a:lnSpc>
              <a:buFont typeface="Wingdings" panose="05000000000000000000" pitchFamily="2" charset="2"/>
              <a:buNone/>
            </a:pPr>
            <a:r>
              <a:rPr lang="it-IT" altLang="it-IT" sz="1700" b="1" dirty="0">
                <a:latin typeface="Arial" panose="020B0604020202020204" pitchFamily="34" charset="0"/>
              </a:rPr>
              <a:t>	→ </a:t>
            </a:r>
            <a:r>
              <a:rPr lang="it-IT" altLang="it-IT" sz="1700" dirty="0">
                <a:latin typeface="Arial" panose="020B0604020202020204" pitchFamily="34" charset="0"/>
              </a:rPr>
              <a:t>impossibile procedere a decurtazione dei crediti, se tali violazioni sono state definite con corretto e tempestivo adempimento della prescrizione ex art. 20 e ss., d.lgs. n. 758/1994 e conseguente estinzione del reato. </a:t>
            </a:r>
          </a:p>
          <a:p>
            <a:pPr algn="just" eaLnBrk="1" hangingPunct="1">
              <a:lnSpc>
                <a:spcPct val="80000"/>
              </a:lnSpc>
              <a:buFont typeface="Wingdings" panose="05000000000000000000" pitchFamily="2" charset="2"/>
              <a:buNone/>
            </a:pPr>
            <a:r>
              <a:rPr lang="it-IT" altLang="it-IT" sz="1700" dirty="0">
                <a:latin typeface="Arial" panose="020B0604020202020204" pitchFamily="34" charset="0"/>
              </a:rPr>
              <a:t>	Gran parte delle violazioni delle norme prevenzionistiche di cui al d.lgs. n. 81/2008 viene di solito “gestita” e risolta mediante lo strumento della prescrizione ex d.lgs. n. 758/1994, approdando solo raramente in giudizio </a:t>
            </a:r>
            <a:r>
              <a:rPr lang="it-IT" altLang="it-IT" sz="1700" b="1" dirty="0">
                <a:latin typeface="Arial" panose="020B0604020202020204" pitchFamily="34" charset="0"/>
              </a:rPr>
              <a:t>→ </a:t>
            </a:r>
            <a:r>
              <a:rPr lang="it-IT" altLang="it-IT" sz="1700" dirty="0">
                <a:latin typeface="Arial" panose="020B0604020202020204" pitchFamily="34" charset="0"/>
              </a:rPr>
              <a:t>le decurtazioni dei crediti potrebbero di fatto essere molto rare.</a:t>
            </a:r>
          </a:p>
          <a:p>
            <a:pPr algn="just" eaLnBrk="1" hangingPunct="1">
              <a:lnSpc>
                <a:spcPct val="80000"/>
              </a:lnSpc>
              <a:buFont typeface="Wingdings" panose="05000000000000000000" pitchFamily="2" charset="2"/>
              <a:buNone/>
            </a:pPr>
            <a:r>
              <a:rPr lang="it-IT" altLang="it-IT" sz="1700" b="1" dirty="0">
                <a:latin typeface="Arial" panose="020B0604020202020204" pitchFamily="34" charset="0"/>
              </a:rPr>
              <a:t> </a:t>
            </a:r>
          </a:p>
          <a:p>
            <a:pPr algn="just" eaLnBrk="1" hangingPunct="1">
              <a:lnSpc>
                <a:spcPct val="80000"/>
              </a:lnSpc>
            </a:pPr>
            <a:r>
              <a:rPr lang="it-IT" altLang="it-IT" sz="1700" b="1" dirty="0">
                <a:latin typeface="Arial" panose="020B0604020202020204" pitchFamily="34" charset="0"/>
              </a:rPr>
              <a:t>(3) Uno stesso fatto è considerato come requisito dirimente per ottenere la patente e poi solo come un elemento per la modulazione del punteggio della patente stessa: es. </a:t>
            </a:r>
            <a:r>
              <a:rPr lang="it-IT" altLang="it-IT" sz="1700" dirty="0">
                <a:latin typeface="Arial" panose="020B0604020202020204" pitchFamily="34" charset="0"/>
              </a:rPr>
              <a:t>«omessa elaborazione del documento di valutazione dei rischi», «omessa nomina del RSPP», «omessa formazione».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DE1C6227-17AB-4641-8764-189A7DC0E715}"/>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666129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5DDF6-882C-66ED-C5C0-49B46BEADAAB}"/>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82462077-580D-F657-B21B-4C98F2A99BE8}"/>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4FD369E7-B939-43A3-FA34-E61C3762883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29</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951A9D22-DF8B-6A3B-1427-7A0DC7CF36F6}"/>
              </a:ext>
            </a:extLst>
          </p:cNvPr>
          <p:cNvSpPr>
            <a:spLocks noGrp="1" noChangeArrowheads="1"/>
          </p:cNvSpPr>
          <p:nvPr>
            <p:ph type="body" idx="1"/>
          </p:nvPr>
        </p:nvSpPr>
        <p:spPr>
          <a:xfrm>
            <a:off x="468313" y="1052736"/>
            <a:ext cx="8229600" cy="5400452"/>
          </a:xfrm>
        </p:spPr>
        <p:txBody>
          <a:bodyPr/>
          <a:lstStyle/>
          <a:p>
            <a:pPr algn="just" eaLnBrk="1" hangingPunct="1">
              <a:lnSpc>
                <a:spcPct val="80000"/>
              </a:lnSpc>
              <a:buFont typeface="Wingdings" panose="05000000000000000000" pitchFamily="2" charset="2"/>
              <a:buNone/>
            </a:pPr>
            <a:r>
              <a:rPr lang="it-IT" altLang="it-IT" sz="1800" b="1" dirty="0">
                <a:latin typeface="Arial" panose="020B0604020202020204" pitchFamily="34" charset="0"/>
              </a:rPr>
              <a:t>Criticità del nuovo sistema. </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pPr>
            <a:r>
              <a:rPr lang="it-IT" altLang="it-IT" sz="1700" b="1" dirty="0">
                <a:latin typeface="Arial" panose="020B0604020202020204" pitchFamily="34" charset="0"/>
              </a:rPr>
              <a:t>(4) L’incremento dei crediti non è sospeso se, dopo la notifica del verbale di accertamento di una o più violazioni, il titolare della patente consegue l’asseverazione del m.o.g. rilasciato dall’organismo paritetico iscritto al Repertorio nazionale di cui all’art. 51 del d.lgs. n. 81/2008 </a:t>
            </a:r>
            <a:r>
              <a:rPr lang="it-IT" altLang="it-IT" sz="1700" dirty="0">
                <a:latin typeface="Arial" panose="020B0604020202020204" pitchFamily="34" charset="0"/>
              </a:rPr>
              <a:t>→ ma come può essere asseverata la bontà organizzativa del sistema di prevenzione aziendale, a fronte di significative e recenti violazioni prevenzionistiche? </a:t>
            </a:r>
          </a:p>
          <a:p>
            <a:pPr marL="0" indent="0" algn="just" eaLnBrk="1" hangingPunct="1">
              <a:lnSpc>
                <a:spcPct val="80000"/>
              </a:lnSpc>
              <a:buNone/>
            </a:pPr>
            <a:endParaRPr lang="it-IT" altLang="it-IT" sz="1700" b="1" dirty="0">
              <a:latin typeface="Arial" panose="020B0604020202020204" pitchFamily="34" charset="0"/>
            </a:endParaRPr>
          </a:p>
          <a:p>
            <a:pPr algn="just" eaLnBrk="1" hangingPunct="1">
              <a:lnSpc>
                <a:spcPct val="80000"/>
              </a:lnSpc>
            </a:pPr>
            <a:r>
              <a:rPr lang="it-IT" altLang="it-IT" sz="1700" b="1" dirty="0">
                <a:latin typeface="Arial" panose="020B0604020202020204" pitchFamily="34" charset="0"/>
              </a:rPr>
              <a:t>(5)</a:t>
            </a:r>
            <a:r>
              <a:rPr lang="it-IT" altLang="it-IT" sz="1700" dirty="0">
                <a:latin typeface="Arial" panose="020B0604020202020204" pitchFamily="34" charset="0"/>
              </a:rPr>
              <a:t> </a:t>
            </a:r>
            <a:r>
              <a:rPr lang="it-IT" altLang="it-IT" sz="1700" b="1" dirty="0">
                <a:latin typeface="Arial" panose="020B0604020202020204" pitchFamily="34" charset="0"/>
              </a:rPr>
              <a:t>Regolamento di attuazione (d.m. 18/9/2024) prevede incremento dei crediti collegati alla storicità dell’impresa, senza alcun coefficiente di correzione (in negativo) in caso di elevato pregresso tasso di infortuni, specie se gravi, e/o contestazioni di violazioni in materia prevenzionistica</a:t>
            </a:r>
            <a:r>
              <a:rPr lang="it-IT" altLang="it-IT" sz="1700" dirty="0">
                <a:latin typeface="Arial" panose="020B0604020202020204" pitchFamily="34" charset="0"/>
              </a:rPr>
              <a:t>. La procedura prescrittiva mira a promuovere la regolarizzazione (ancorché tardiva) e dunque l’estinzione del reato, anche per finalità deflattive del contenzioso. Ciò, però, non può cancellare il fatto che quel determinato operatore abbia comunque commesso svariate violazioni prevenzionistiche, manifestando una propensione più a rimediare ex post che ad investire ex ante in prevenzione. È solo quest’ultima prospettiva che dovrebbe valere per qualificare l’impresa. </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pPr>
            <a:r>
              <a:rPr lang="it-IT" altLang="it-IT" sz="1700" b="1" dirty="0">
                <a:latin typeface="Arial" panose="020B0604020202020204" pitchFamily="34" charset="0"/>
              </a:rPr>
              <a:t>(6) Resta irrisolto il problema del c.d. «abuso della personalità giuridica» e della sostanziale coincidenza degli assetti proprietari sottostanti agli operatori economici </a:t>
            </a:r>
            <a:r>
              <a:rPr lang="it-IT" altLang="it-IT" sz="1700" dirty="0">
                <a:latin typeface="Arial" panose="020B0604020202020204" pitchFamily="34" charset="0"/>
              </a:rPr>
              <a:t>(tramite la prassi dei parenti e/o dei prestanome). </a:t>
            </a:r>
            <a:r>
              <a:rPr lang="it-IT" altLang="it-IT" sz="1700" b="1" dirty="0">
                <a:latin typeface="Arial" panose="020B0604020202020204" pitchFamily="34" charset="0"/>
              </a:rPr>
              <a:t> </a:t>
            </a:r>
            <a:r>
              <a:rPr lang="it-IT" altLang="it-IT" sz="1700" dirty="0">
                <a:latin typeface="Arial" panose="020B0604020202020204" pitchFamily="34" charset="0"/>
              </a:rPr>
              <a:t> </a:t>
            </a:r>
          </a:p>
          <a:p>
            <a:pPr algn="just" eaLnBrk="1" hangingPunct="1">
              <a:lnSpc>
                <a:spcPct val="80000"/>
              </a:lnSpc>
            </a:pPr>
            <a:endParaRPr lang="it-IT" altLang="it-IT" sz="1700" dirty="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p:txBody>
      </p:sp>
      <p:sp>
        <p:nvSpPr>
          <p:cNvPr id="21509" name="Rectangle 4">
            <a:extLst>
              <a:ext uri="{FF2B5EF4-FFF2-40B4-BE49-F238E27FC236}">
                <a16:creationId xmlns:a16="http://schemas.microsoft.com/office/drawing/2014/main" id="{283A09C4-B2FF-1A8B-AB30-EB4A2E666C2C}"/>
              </a:ext>
            </a:extLst>
          </p:cNvPr>
          <p:cNvSpPr>
            <a:spLocks noChangeArrowheads="1"/>
          </p:cNvSpPr>
          <p:nvPr/>
        </p:nvSpPr>
        <p:spPr bwMode="auto">
          <a:xfrm>
            <a:off x="863600" y="0"/>
            <a:ext cx="7632700" cy="1111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endParaRPr lang="it-IT" altLang="it-IT" sz="2400" b="1" i="1" dirty="0">
              <a:latin typeface="Arial" panose="020B0604020202020204" pitchFamily="34" charset="0"/>
            </a:endParaRPr>
          </a:p>
          <a:p>
            <a:pPr algn="ctr" eaLnBrk="1" hangingPunct="1">
              <a:spcBef>
                <a:spcPct val="0"/>
              </a:spcBef>
              <a:buClrTx/>
              <a:buSzTx/>
              <a:buFontTx/>
              <a:buNone/>
            </a:pPr>
            <a:r>
              <a:rPr lang="it-IT" altLang="it-IT" sz="2400" b="1" i="1" dirty="0">
                <a:latin typeface="Arial" panose="020B0604020202020204" pitchFamily="34" charset="0"/>
              </a:rPr>
              <a:t>Idoneità tecnico professionale. Patente a punti</a:t>
            </a:r>
          </a:p>
          <a:p>
            <a:pPr eaLnBrk="1" hangingPunct="1">
              <a:lnSpc>
                <a:spcPct val="80000"/>
              </a:lnSpc>
              <a:spcBef>
                <a:spcPct val="50000"/>
              </a:spcBef>
              <a:buFont typeface="Wingdings" panose="05000000000000000000" pitchFamily="2" charset="2"/>
              <a:buNone/>
            </a:pPr>
            <a:endParaRPr lang="it-IT" altLang="it-IT" sz="1400" b="1" dirty="0"/>
          </a:p>
        </p:txBody>
      </p:sp>
    </p:spTree>
    <p:extLst>
      <p:ext uri="{BB962C8B-B14F-4D97-AF65-F5344CB8AC3E}">
        <p14:creationId xmlns:p14="http://schemas.microsoft.com/office/powerpoint/2010/main" val="195797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egnaposto numero diapositiva 5">
            <a:extLst>
              <a:ext uri="{FF2B5EF4-FFF2-40B4-BE49-F238E27FC236}">
                <a16:creationId xmlns:a16="http://schemas.microsoft.com/office/drawing/2014/main" id="{7FC2116E-DC2A-C082-3601-F6D60BCDE77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9F6CE03E-CD13-4C6A-A8E4-DC0FB7F3ED52}" type="slidenum">
              <a:rPr lang="it-IT" altLang="it-IT" sz="1400" smtClean="0">
                <a:latin typeface="Arial" panose="020B0604020202020204" pitchFamily="34" charset="0"/>
              </a:rPr>
              <a:pPr>
                <a:spcBef>
                  <a:spcPct val="0"/>
                </a:spcBef>
                <a:buClrTx/>
                <a:buSzTx/>
                <a:buFontTx/>
                <a:buNone/>
              </a:pPr>
              <a:t>3</a:t>
            </a:fld>
            <a:endParaRPr lang="it-IT" altLang="it-IT" sz="1400">
              <a:latin typeface="Arial" panose="020B0604020202020204" pitchFamily="34" charset="0"/>
            </a:endParaRPr>
          </a:p>
        </p:txBody>
      </p:sp>
      <p:sp>
        <p:nvSpPr>
          <p:cNvPr id="9219" name="Rectangle 2">
            <a:extLst>
              <a:ext uri="{FF2B5EF4-FFF2-40B4-BE49-F238E27FC236}">
                <a16:creationId xmlns:a16="http://schemas.microsoft.com/office/drawing/2014/main" id="{057392FA-1A67-270E-5C23-318C427B424A}"/>
              </a:ext>
            </a:extLst>
          </p:cNvPr>
          <p:cNvSpPr>
            <a:spLocks noGrp="1" noChangeArrowheads="1"/>
          </p:cNvSpPr>
          <p:nvPr>
            <p:ph type="title"/>
          </p:nvPr>
        </p:nvSpPr>
        <p:spPr>
          <a:xfrm>
            <a:off x="358775" y="152400"/>
            <a:ext cx="8255000" cy="1584325"/>
          </a:xfrm>
        </p:spPr>
        <p:txBody>
          <a:bodyPr/>
          <a:lstStyle/>
          <a:p>
            <a:pPr eaLnBrk="1" hangingPunct="1"/>
            <a:r>
              <a:rPr lang="it-IT" altLang="it-IT" sz="2200"/>
              <a:t>Campo di applicazione (artt. 88-89, d.lgs. n. 81/2008)</a:t>
            </a:r>
            <a:br>
              <a:rPr lang="it-IT" altLang="it-IT" sz="2200"/>
            </a:br>
            <a:r>
              <a:rPr lang="it-IT" altLang="it-IT" sz="2200"/>
              <a:t> Elenco dei </a:t>
            </a:r>
            <a:r>
              <a:rPr lang="it-IT" altLang="it-IT" sz="2200" b="1" u="sng"/>
              <a:t>Lavori edili o di Ingegneria Civile</a:t>
            </a:r>
            <a:r>
              <a:rPr lang="it-IT" altLang="it-IT" sz="2200"/>
              <a:t> dell’Allegato X </a:t>
            </a:r>
          </a:p>
        </p:txBody>
      </p:sp>
      <p:sp>
        <p:nvSpPr>
          <p:cNvPr id="9220" name="Rectangle 3">
            <a:extLst>
              <a:ext uri="{FF2B5EF4-FFF2-40B4-BE49-F238E27FC236}">
                <a16:creationId xmlns:a16="http://schemas.microsoft.com/office/drawing/2014/main" id="{BC65F130-A307-799F-0BB4-9510D5FA8178}"/>
              </a:ext>
            </a:extLst>
          </p:cNvPr>
          <p:cNvSpPr>
            <a:spLocks noGrp="1" noChangeArrowheads="1"/>
          </p:cNvSpPr>
          <p:nvPr>
            <p:ph type="body" idx="1"/>
          </p:nvPr>
        </p:nvSpPr>
        <p:spPr>
          <a:xfrm>
            <a:off x="503238" y="1881188"/>
            <a:ext cx="8229600" cy="3276600"/>
          </a:xfrm>
        </p:spPr>
        <p:txBody>
          <a:bodyPr/>
          <a:lstStyle/>
          <a:p>
            <a:pPr marL="0" indent="0" algn="just" eaLnBrk="1" hangingPunct="1">
              <a:lnSpc>
                <a:spcPct val="80000"/>
              </a:lnSpc>
              <a:buFont typeface="Wingdings" panose="05000000000000000000" pitchFamily="2" charset="2"/>
              <a:buNone/>
            </a:pPr>
            <a:r>
              <a:rPr lang="it-IT" altLang="it-IT" sz="2400">
                <a:latin typeface="Arial" panose="020B0604020202020204" pitchFamily="34" charset="0"/>
              </a:rPr>
              <a:t>1- I lavori di costruzione, manutenzione, riparazione, demolizione, conservazione, risanamento, ristrutturazione o equipaggiamento, la trasformazione, il rinnovamento o lo smantellamento di  opere fisse, permanenti o temporanee, in muratura, in cemento armato, in metallo, in legno o in altri materiali, comprese le linee elettriche e le parti strutturali degli impianti elettrici, le opere stradali, ferroviarie, idrauliche, marittime, idroelettriche e, solo per la parte che comporta lavori edili o di ingegneria civile, le opere di bonifica, di sistemazione forestale e di sterro.</a:t>
            </a:r>
          </a:p>
          <a:p>
            <a:pPr marL="0" indent="0" algn="just" eaLnBrk="1" hangingPunct="1">
              <a:lnSpc>
                <a:spcPct val="80000"/>
              </a:lnSpc>
              <a:buFont typeface="Wingdings" panose="05000000000000000000" pitchFamily="2" charset="2"/>
              <a:buNone/>
            </a:pPr>
            <a:endParaRPr lang="it-IT" altLang="it-IT" sz="2400">
              <a:latin typeface="Arial" panose="020B0604020202020204" pitchFamily="34" charset="0"/>
            </a:endParaRPr>
          </a:p>
          <a:p>
            <a:pPr marL="0" indent="0" algn="just" eaLnBrk="1" hangingPunct="1">
              <a:lnSpc>
                <a:spcPct val="80000"/>
              </a:lnSpc>
              <a:buFont typeface="Wingdings" panose="05000000000000000000" pitchFamily="2" charset="2"/>
              <a:buNone/>
            </a:pPr>
            <a:r>
              <a:rPr lang="it-IT" altLang="it-IT" sz="2400">
                <a:latin typeface="Arial" panose="020B0604020202020204" pitchFamily="34" charset="0"/>
              </a:rPr>
              <a:t>2- Sono, inoltre, lavori di costruzione edile o di ingegneria civile gli scavi, ed il montaggio e lo smontaggio di elementi prefabbricati utilizzati per la realizzazione di lavori edili o di ingegneria civile.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1D11C-67A6-A339-438F-D28E8FE08B73}"/>
            </a:ext>
          </a:extLst>
        </p:cNvPr>
        <p:cNvGrpSpPr/>
        <p:nvPr/>
      </p:nvGrpSpPr>
      <p:grpSpPr>
        <a:xfrm>
          <a:off x="0" y="0"/>
          <a:ext cx="0" cy="0"/>
          <a:chOff x="0" y="0"/>
          <a:chExt cx="0" cy="0"/>
        </a:xfrm>
      </p:grpSpPr>
      <p:sp>
        <p:nvSpPr>
          <p:cNvPr id="21506" name="Segnaposto piè di pagina 4">
            <a:extLst>
              <a:ext uri="{FF2B5EF4-FFF2-40B4-BE49-F238E27FC236}">
                <a16:creationId xmlns:a16="http://schemas.microsoft.com/office/drawing/2014/main" id="{4D895F98-29CA-CE43-38A6-9308F49DA447}"/>
              </a:ext>
            </a:extLst>
          </p:cNvPr>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endParaRPr lang="it-IT" altLang="it-IT" sz="1400">
              <a:latin typeface="Arial" panose="020B0604020202020204" pitchFamily="34" charset="0"/>
            </a:endParaRPr>
          </a:p>
        </p:txBody>
      </p:sp>
      <p:sp>
        <p:nvSpPr>
          <p:cNvPr id="21507" name="Segnaposto numero diapositiva 5">
            <a:extLst>
              <a:ext uri="{FF2B5EF4-FFF2-40B4-BE49-F238E27FC236}">
                <a16:creationId xmlns:a16="http://schemas.microsoft.com/office/drawing/2014/main" id="{FCD9F9B3-6A2F-F53A-B242-1A59E669A6B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B7AF28C0-1CB1-4668-9892-BD3C339FB00E}" type="slidenum">
              <a:rPr lang="it-IT" altLang="it-IT" sz="1400" smtClean="0">
                <a:latin typeface="Arial" panose="020B0604020202020204" pitchFamily="34" charset="0"/>
              </a:rPr>
              <a:pPr>
                <a:spcBef>
                  <a:spcPct val="0"/>
                </a:spcBef>
                <a:buClrTx/>
                <a:buSzTx/>
                <a:buFontTx/>
                <a:buNone/>
              </a:pPr>
              <a:t>30</a:t>
            </a:fld>
            <a:endParaRPr lang="it-IT" altLang="it-IT" sz="1400">
              <a:latin typeface="Arial" panose="020B0604020202020204" pitchFamily="34" charset="0"/>
            </a:endParaRPr>
          </a:p>
        </p:txBody>
      </p:sp>
      <p:sp>
        <p:nvSpPr>
          <p:cNvPr id="21508" name="Rectangle 3">
            <a:extLst>
              <a:ext uri="{FF2B5EF4-FFF2-40B4-BE49-F238E27FC236}">
                <a16:creationId xmlns:a16="http://schemas.microsoft.com/office/drawing/2014/main" id="{B39E6510-B852-B650-D6C9-E9F8889E04F7}"/>
              </a:ext>
            </a:extLst>
          </p:cNvPr>
          <p:cNvSpPr>
            <a:spLocks noGrp="1" noChangeArrowheads="1"/>
          </p:cNvSpPr>
          <p:nvPr>
            <p:ph type="body" idx="1"/>
          </p:nvPr>
        </p:nvSpPr>
        <p:spPr>
          <a:xfrm>
            <a:off x="468313" y="1016732"/>
            <a:ext cx="8229600" cy="5436456"/>
          </a:xfrm>
        </p:spPr>
        <p:txBody>
          <a:bodyPr/>
          <a:lstStyle/>
          <a:p>
            <a:pPr algn="just" eaLnBrk="1" hangingPunct="1">
              <a:lnSpc>
                <a:spcPct val="80000"/>
              </a:lnSpc>
              <a:buFont typeface="Wingdings" panose="05000000000000000000" pitchFamily="2" charset="2"/>
              <a:buNone/>
            </a:pPr>
            <a:r>
              <a:rPr lang="it-IT" altLang="it-IT" sz="1800" dirty="0">
                <a:latin typeface="Arial" panose="020B0604020202020204" pitchFamily="34" charset="0"/>
              </a:rPr>
              <a:t>1. </a:t>
            </a:r>
            <a:r>
              <a:rPr lang="it-IT" altLang="it-IT" sz="2000" b="1" dirty="0">
                <a:solidFill>
                  <a:srgbClr val="FF9966"/>
                </a:solidFill>
                <a:latin typeface="Arial" panose="020B0604020202020204" pitchFamily="34" charset="0"/>
              </a:rPr>
              <a:t>Ai fini della </a:t>
            </a:r>
            <a:r>
              <a:rPr lang="it-IT" altLang="it-IT" sz="2000" b="1" i="1" u="sng" dirty="0">
                <a:solidFill>
                  <a:srgbClr val="FF9966"/>
                </a:solidFill>
                <a:latin typeface="Arial" panose="020B0604020202020204" pitchFamily="34" charset="0"/>
              </a:rPr>
              <a:t>verifica dell’idoneità tecnico professionale</a:t>
            </a:r>
            <a:r>
              <a:rPr lang="it-IT" altLang="it-IT" sz="2000" b="1" dirty="0">
                <a:solidFill>
                  <a:srgbClr val="FF9966"/>
                </a:solidFill>
                <a:latin typeface="Arial" panose="020B0604020202020204" pitchFamily="34" charset="0"/>
              </a:rPr>
              <a:t> </a:t>
            </a:r>
            <a:r>
              <a:rPr lang="it-IT" altLang="it-IT" sz="2000" b="1" u="sng" dirty="0">
                <a:solidFill>
                  <a:srgbClr val="FF9966"/>
                </a:solidFill>
                <a:latin typeface="Arial" panose="020B0604020202020204" pitchFamily="34" charset="0"/>
              </a:rPr>
              <a:t>le imprese</a:t>
            </a:r>
            <a:r>
              <a:rPr lang="it-IT" altLang="it-IT" sz="2000" b="1" dirty="0">
                <a:solidFill>
                  <a:srgbClr val="FF9966"/>
                </a:solidFill>
                <a:latin typeface="Arial" panose="020B0604020202020204" pitchFamily="34" charset="0"/>
              </a:rPr>
              <a:t> dovranno esibire al committente o al responsabile dei lavori almeno</a:t>
            </a:r>
            <a:r>
              <a:rPr lang="it-IT" altLang="it-IT" sz="1800" b="1" dirty="0">
                <a:latin typeface="Arial" panose="020B0604020202020204" pitchFamily="34" charset="0"/>
              </a:rPr>
              <a:t>:</a:t>
            </a:r>
          </a:p>
          <a:p>
            <a:pPr algn="just" eaLnBrk="1" hangingPunct="1">
              <a:lnSpc>
                <a:spcPct val="80000"/>
              </a:lnSpc>
              <a:buFont typeface="Wingdings" panose="05000000000000000000" pitchFamily="2" charset="2"/>
              <a:buNone/>
            </a:pPr>
            <a:endParaRPr lang="it-IT" altLang="it-IT" sz="1800" b="1" dirty="0">
              <a:latin typeface="Arial" panose="020B0604020202020204" pitchFamily="34" charset="0"/>
            </a:endParaRP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iscrizione alla CCIAA </a:t>
            </a:r>
            <a:r>
              <a:rPr lang="it-IT" altLang="it-IT" sz="1800" i="1" dirty="0">
                <a:latin typeface="Arial" panose="020B0604020202020204" pitchFamily="34" charset="0"/>
              </a:rPr>
              <a:t>con oggetto sociale inerente alla tipologia dell’appalto</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d.v.r. o autocertificazione in base a procedure standardizzate per le imprese che occupano fino a 10 dipendenti (art. 28, c. 5, d.lgs. n. 81/2008)</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specifica documentazione attestante la conformità alle disposizioni di cui al  d.lgs. n. 81/2008, di macchine e attrezzature</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elenco dei d.p.i. forniti ai lavoratori </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nomina RSPP, incaricati dell’attuazione delle misure di prevenzione incendi, evacuazione, primo soccorso e gestione dell’emergenza, medico competente</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nominativo/i del/ii r.l.s. </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attestati inerenti la formazione delle suddette figure e dei lavoratori</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elenco dei lavoratori e relativa idoneità sanitaria</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DURC</a:t>
            </a:r>
          </a:p>
          <a:p>
            <a:pPr algn="just" eaLnBrk="1" hangingPunct="1">
              <a:lnSpc>
                <a:spcPct val="80000"/>
              </a:lnSpc>
              <a:buClr>
                <a:srgbClr val="003399"/>
              </a:buClr>
              <a:buSzTx/>
              <a:buFont typeface="Wingdings" panose="05000000000000000000" pitchFamily="2" charset="2"/>
              <a:buAutoNum type="alphaLcParenR"/>
            </a:pPr>
            <a:r>
              <a:rPr lang="it-IT" altLang="it-IT" sz="1800" dirty="0">
                <a:latin typeface="Arial" panose="020B0604020202020204" pitchFamily="34" charset="0"/>
              </a:rPr>
              <a:t>dichiarazione di non essere oggetto di provvedimenti di sospensione o interdittivi ex art. 14 , d.lgs. n. 81/2008</a:t>
            </a:r>
          </a:p>
        </p:txBody>
      </p:sp>
      <p:sp>
        <p:nvSpPr>
          <p:cNvPr id="21509" name="Rectangle 4">
            <a:extLst>
              <a:ext uri="{FF2B5EF4-FFF2-40B4-BE49-F238E27FC236}">
                <a16:creationId xmlns:a16="http://schemas.microsoft.com/office/drawing/2014/main" id="{8EA257AB-482F-73E3-AF00-64620B8A20FD}"/>
              </a:ext>
            </a:extLst>
          </p:cNvPr>
          <p:cNvSpPr>
            <a:spLocks noChangeArrowheads="1"/>
          </p:cNvSpPr>
          <p:nvPr/>
        </p:nvSpPr>
        <p:spPr bwMode="auto">
          <a:xfrm>
            <a:off x="863600" y="0"/>
            <a:ext cx="7632700"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lgn="ctr" eaLnBrk="1" hangingPunct="1">
              <a:spcBef>
                <a:spcPct val="0"/>
              </a:spcBef>
              <a:buClrTx/>
              <a:buSzTx/>
              <a:buFontTx/>
              <a:buNone/>
            </a:pPr>
            <a:r>
              <a:rPr lang="it-IT" altLang="it-IT" sz="2800" b="1">
                <a:latin typeface="Arial" panose="020B0604020202020204" pitchFamily="34" charset="0"/>
              </a:rPr>
              <a:t>Allegato XVII</a:t>
            </a:r>
            <a:endParaRPr lang="it-IT" altLang="it-IT" sz="2800" b="1" i="1">
              <a:latin typeface="Arial" panose="020B0604020202020204" pitchFamily="34" charset="0"/>
            </a:endParaRPr>
          </a:p>
          <a:p>
            <a:pPr algn="ctr" eaLnBrk="1" hangingPunct="1">
              <a:spcBef>
                <a:spcPct val="0"/>
              </a:spcBef>
              <a:buClrTx/>
              <a:buSzTx/>
              <a:buFontTx/>
              <a:buNone/>
            </a:pPr>
            <a:r>
              <a:rPr lang="it-IT" altLang="it-IT" sz="2800" b="1" i="1">
                <a:latin typeface="Arial" panose="020B0604020202020204" pitchFamily="34" charset="0"/>
              </a:rPr>
              <a:t>Idoneità tecnico professionale</a:t>
            </a:r>
          </a:p>
          <a:p>
            <a:pPr eaLnBrk="1" hangingPunct="1">
              <a:lnSpc>
                <a:spcPct val="80000"/>
              </a:lnSpc>
              <a:spcBef>
                <a:spcPct val="50000"/>
              </a:spcBef>
              <a:buFont typeface="Wingdings" panose="05000000000000000000" pitchFamily="2" charset="2"/>
              <a:buNone/>
            </a:pPr>
            <a:endParaRPr lang="it-IT" altLang="it-IT" sz="1400" b="1"/>
          </a:p>
        </p:txBody>
      </p:sp>
    </p:spTree>
    <p:extLst>
      <p:ext uri="{BB962C8B-B14F-4D97-AF65-F5344CB8AC3E}">
        <p14:creationId xmlns:p14="http://schemas.microsoft.com/office/powerpoint/2010/main" val="2205315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egnaposto numero diapositiva 5">
            <a:extLst>
              <a:ext uri="{FF2B5EF4-FFF2-40B4-BE49-F238E27FC236}">
                <a16:creationId xmlns:a16="http://schemas.microsoft.com/office/drawing/2014/main" id="{5FD9355A-51CF-5EED-506B-7ECF9723A2A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C572C0FB-E20C-4E89-B96E-BC4E7D0084C6}" type="slidenum">
              <a:rPr lang="it-IT" altLang="it-IT" sz="1400" smtClean="0">
                <a:latin typeface="Arial" panose="020B0604020202020204" pitchFamily="34" charset="0"/>
              </a:rPr>
              <a:pPr>
                <a:spcBef>
                  <a:spcPct val="0"/>
                </a:spcBef>
                <a:buClrTx/>
                <a:buSzTx/>
                <a:buFontTx/>
                <a:buNone/>
              </a:pPr>
              <a:t>31</a:t>
            </a:fld>
            <a:endParaRPr lang="it-IT" altLang="it-IT" sz="1400">
              <a:latin typeface="Arial" panose="020B0604020202020204" pitchFamily="34" charset="0"/>
            </a:endParaRPr>
          </a:p>
        </p:txBody>
      </p:sp>
      <p:sp>
        <p:nvSpPr>
          <p:cNvPr id="23555" name="Rectangle 2">
            <a:extLst>
              <a:ext uri="{FF2B5EF4-FFF2-40B4-BE49-F238E27FC236}">
                <a16:creationId xmlns:a16="http://schemas.microsoft.com/office/drawing/2014/main" id="{6B3AF481-D692-4007-7331-71DA1EC4EEE6}"/>
              </a:ext>
            </a:extLst>
          </p:cNvPr>
          <p:cNvSpPr>
            <a:spLocks noGrp="1" noChangeArrowheads="1"/>
          </p:cNvSpPr>
          <p:nvPr>
            <p:ph type="title"/>
          </p:nvPr>
        </p:nvSpPr>
        <p:spPr/>
        <p:txBody>
          <a:bodyPr/>
          <a:lstStyle/>
          <a:p>
            <a:pPr eaLnBrk="1" hangingPunct="1"/>
            <a:r>
              <a:rPr lang="it-IT" altLang="it-IT" sz="3200" b="1"/>
              <a:t>Allegato XVII</a:t>
            </a:r>
            <a:br>
              <a:rPr lang="it-IT" altLang="it-IT" sz="3200" b="1" i="1"/>
            </a:br>
            <a:r>
              <a:rPr lang="it-IT" altLang="it-IT" sz="3200" b="1" i="1"/>
              <a:t>Idoneità tecnico professionale</a:t>
            </a:r>
            <a:r>
              <a:rPr lang="it-IT" altLang="it-IT" sz="4000"/>
              <a:t> </a:t>
            </a:r>
            <a:br>
              <a:rPr lang="it-IT" altLang="it-IT" sz="4000" b="1" i="1"/>
            </a:br>
            <a:endParaRPr lang="it-IT" altLang="it-IT" sz="4000" b="1" i="1"/>
          </a:p>
        </p:txBody>
      </p:sp>
      <p:sp>
        <p:nvSpPr>
          <p:cNvPr id="23556" name="Rectangle 3">
            <a:extLst>
              <a:ext uri="{FF2B5EF4-FFF2-40B4-BE49-F238E27FC236}">
                <a16:creationId xmlns:a16="http://schemas.microsoft.com/office/drawing/2014/main" id="{2E07EFAD-6E59-B32C-A330-DBAD8FEC574A}"/>
              </a:ext>
            </a:extLst>
          </p:cNvPr>
          <p:cNvSpPr>
            <a:spLocks noGrp="1" noChangeArrowheads="1"/>
          </p:cNvSpPr>
          <p:nvPr>
            <p:ph type="body" idx="1"/>
          </p:nvPr>
        </p:nvSpPr>
        <p:spPr>
          <a:xfrm>
            <a:off x="395288" y="1412875"/>
            <a:ext cx="8229600" cy="4762500"/>
          </a:xfrm>
        </p:spPr>
        <p:txBody>
          <a:bodyPr/>
          <a:lstStyle/>
          <a:p>
            <a:pPr algn="just" eaLnBrk="1" hangingPunct="1">
              <a:lnSpc>
                <a:spcPct val="80000"/>
              </a:lnSpc>
              <a:buFont typeface="Wingdings" panose="05000000000000000000" pitchFamily="2" charset="2"/>
              <a:buNone/>
            </a:pPr>
            <a:r>
              <a:rPr lang="it-IT" altLang="it-IT" sz="1800"/>
              <a:t>2</a:t>
            </a:r>
            <a:r>
              <a:rPr lang="it-IT" altLang="it-IT" sz="2400" b="1"/>
              <a:t>. </a:t>
            </a:r>
            <a:r>
              <a:rPr lang="it-IT" altLang="it-IT" sz="2000" b="1">
                <a:solidFill>
                  <a:srgbClr val="FF9966"/>
                </a:solidFill>
              </a:rPr>
              <a:t>I lavoratori autonomi dovranno esibire almeno</a:t>
            </a:r>
            <a:r>
              <a:rPr lang="it-IT" altLang="it-IT" sz="1800">
                <a:solidFill>
                  <a:srgbClr val="FF9966"/>
                </a:solidFill>
              </a:rPr>
              <a:t>:</a:t>
            </a:r>
          </a:p>
          <a:p>
            <a:pPr algn="just" eaLnBrk="1" hangingPunct="1">
              <a:lnSpc>
                <a:spcPct val="80000"/>
              </a:lnSpc>
              <a:buFont typeface="Wingdings" panose="05000000000000000000" pitchFamily="2" charset="2"/>
              <a:buNone/>
            </a:pPr>
            <a:endParaRPr lang="it-IT" altLang="it-IT" sz="1800">
              <a:solidFill>
                <a:srgbClr val="FF9966"/>
              </a:solidFill>
            </a:endParaRPr>
          </a:p>
          <a:p>
            <a:pPr algn="just" eaLnBrk="1" hangingPunct="1">
              <a:lnSpc>
                <a:spcPct val="80000"/>
              </a:lnSpc>
              <a:buClr>
                <a:srgbClr val="003399"/>
              </a:buClr>
              <a:buSzTx/>
              <a:buFont typeface="Wingdings" panose="05000000000000000000" pitchFamily="2" charset="2"/>
              <a:buAutoNum type="alphaLcParenR"/>
            </a:pPr>
            <a:r>
              <a:rPr lang="it-IT" altLang="it-IT" sz="1800"/>
              <a:t>iscrizione alla CCIAA con oggetto sociale inerente alla tipologia dell’appalto;</a:t>
            </a:r>
          </a:p>
          <a:p>
            <a:pPr algn="just" eaLnBrk="1" hangingPunct="1">
              <a:lnSpc>
                <a:spcPct val="80000"/>
              </a:lnSpc>
              <a:buClr>
                <a:srgbClr val="003399"/>
              </a:buClr>
              <a:buSzTx/>
              <a:buFont typeface="Wingdings" panose="05000000000000000000" pitchFamily="2" charset="2"/>
              <a:buAutoNum type="alphaLcParenR"/>
            </a:pPr>
            <a:endParaRPr lang="it-IT" altLang="it-IT" sz="1800"/>
          </a:p>
          <a:p>
            <a:pPr algn="just" eaLnBrk="1" hangingPunct="1">
              <a:lnSpc>
                <a:spcPct val="80000"/>
              </a:lnSpc>
              <a:buClr>
                <a:srgbClr val="003399"/>
              </a:buClr>
              <a:buSzTx/>
              <a:buFont typeface="Wingdings" panose="05000000000000000000" pitchFamily="2" charset="2"/>
              <a:buAutoNum type="alphaLcParenR"/>
            </a:pPr>
            <a:r>
              <a:rPr lang="it-IT" altLang="it-IT" sz="1800"/>
              <a:t>specifica documentazione attestante la conformità alle disposizioni di cui al presente decreto legislativo di macchine, attrezzature e opere provvisionali</a:t>
            </a:r>
          </a:p>
          <a:p>
            <a:pPr algn="just" eaLnBrk="1" hangingPunct="1">
              <a:lnSpc>
                <a:spcPct val="80000"/>
              </a:lnSpc>
              <a:buClr>
                <a:srgbClr val="003399"/>
              </a:buClr>
              <a:buSzTx/>
              <a:buFont typeface="Wingdings" panose="05000000000000000000" pitchFamily="2" charset="2"/>
              <a:buAutoNum type="alphaLcParenR"/>
            </a:pPr>
            <a:endParaRPr lang="it-IT" altLang="it-IT" sz="1800"/>
          </a:p>
          <a:p>
            <a:pPr algn="just" eaLnBrk="1" hangingPunct="1">
              <a:lnSpc>
                <a:spcPct val="80000"/>
              </a:lnSpc>
              <a:buClr>
                <a:srgbClr val="003399"/>
              </a:buClr>
              <a:buSzTx/>
              <a:buFont typeface="Wingdings" panose="05000000000000000000" pitchFamily="2" charset="2"/>
              <a:buAutoNum type="alphaLcParenR"/>
            </a:pPr>
            <a:r>
              <a:rPr lang="it-IT" altLang="it-IT" sz="1800"/>
              <a:t>elenco dei dispositivi di protezione individuali in dotazione </a:t>
            </a:r>
          </a:p>
          <a:p>
            <a:pPr algn="just" eaLnBrk="1" hangingPunct="1">
              <a:lnSpc>
                <a:spcPct val="80000"/>
              </a:lnSpc>
              <a:buClr>
                <a:srgbClr val="003399"/>
              </a:buClr>
              <a:buSzTx/>
              <a:buFont typeface="Wingdings" panose="05000000000000000000" pitchFamily="2" charset="2"/>
              <a:buAutoNum type="alphaLcParenR"/>
            </a:pPr>
            <a:endParaRPr lang="it-IT" altLang="it-IT" sz="1800"/>
          </a:p>
          <a:p>
            <a:pPr algn="just" eaLnBrk="1" hangingPunct="1">
              <a:lnSpc>
                <a:spcPct val="80000"/>
              </a:lnSpc>
              <a:buClr>
                <a:srgbClr val="003399"/>
              </a:buClr>
              <a:buSzTx/>
              <a:buFont typeface="Wingdings" panose="05000000000000000000" pitchFamily="2" charset="2"/>
              <a:buAutoNum type="alphaLcParenR"/>
            </a:pPr>
            <a:r>
              <a:rPr lang="it-IT" altLang="it-IT" sz="1800"/>
              <a:t>attestati inerenti la propria formazione e la relativa idoneità sanitaria previsti dal </a:t>
            </a:r>
            <a:r>
              <a:rPr lang="it-IT" altLang="it-IT" sz="1800">
                <a:latin typeface="Arial" panose="020B0604020202020204" pitchFamily="34" charset="0"/>
              </a:rPr>
              <a:t>d.lgs. n. 81/2008</a:t>
            </a:r>
            <a:endParaRPr lang="it-IT" altLang="it-IT" sz="1800"/>
          </a:p>
          <a:p>
            <a:pPr algn="just" eaLnBrk="1" hangingPunct="1">
              <a:lnSpc>
                <a:spcPct val="80000"/>
              </a:lnSpc>
              <a:buClr>
                <a:srgbClr val="003399"/>
              </a:buClr>
              <a:buSzTx/>
              <a:buFont typeface="Wingdings" panose="05000000000000000000" pitchFamily="2" charset="2"/>
              <a:buNone/>
            </a:pPr>
            <a:endParaRPr lang="it-IT" altLang="it-IT" sz="1800" b="1"/>
          </a:p>
          <a:p>
            <a:pPr algn="just" eaLnBrk="1" hangingPunct="1">
              <a:lnSpc>
                <a:spcPct val="80000"/>
              </a:lnSpc>
              <a:buClr>
                <a:srgbClr val="003399"/>
              </a:buClr>
              <a:buSzTx/>
              <a:buFont typeface="Wingdings" panose="05000000000000000000" pitchFamily="2" charset="2"/>
              <a:buAutoNum type="alphaLcParenR"/>
            </a:pPr>
            <a:r>
              <a:rPr lang="it-IT" altLang="it-IT" sz="1800"/>
              <a:t>documento unico di regolarità contributiva DURC</a:t>
            </a:r>
          </a:p>
          <a:p>
            <a:pPr algn="just" eaLnBrk="1" hangingPunct="1">
              <a:lnSpc>
                <a:spcPct val="80000"/>
              </a:lnSpc>
              <a:buClr>
                <a:srgbClr val="003399"/>
              </a:buClr>
              <a:buSzTx/>
              <a:buFont typeface="Wingdings" panose="05000000000000000000" pitchFamily="2" charset="2"/>
              <a:buNone/>
            </a:pPr>
            <a:endParaRPr lang="it-IT" altLang="it-IT" sz="1800"/>
          </a:p>
          <a:p>
            <a:pPr algn="just" eaLnBrk="1" hangingPunct="1">
              <a:lnSpc>
                <a:spcPct val="80000"/>
              </a:lnSpc>
              <a:buFont typeface="Wingdings" panose="05000000000000000000" pitchFamily="2" charset="2"/>
              <a:buNone/>
            </a:pPr>
            <a:r>
              <a:rPr lang="it-IT" altLang="it-IT" sz="1800"/>
              <a:t>3. </a:t>
            </a:r>
            <a:r>
              <a:rPr lang="it-IT" altLang="it-IT" sz="2000" b="1">
                <a:solidFill>
                  <a:srgbClr val="FF9966"/>
                </a:solidFill>
              </a:rPr>
              <a:t>In caso di sub-appalto il datore di lavoro committente verifica l’idoneità tecnico-professionale dei subappaltatori con gli stessi criteri di cui al precedente punto 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egnaposto numero diapositiva 5">
            <a:extLst>
              <a:ext uri="{FF2B5EF4-FFF2-40B4-BE49-F238E27FC236}">
                <a16:creationId xmlns:a16="http://schemas.microsoft.com/office/drawing/2014/main" id="{53DADFA1-575B-CDE5-7A04-C5BF3316B93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5D9C9B7F-120E-462C-8971-ADC58CDF53D7}" type="slidenum">
              <a:rPr lang="it-IT" altLang="it-IT" sz="1400" smtClean="0">
                <a:latin typeface="Arial" panose="020B0604020202020204" pitchFamily="34" charset="0"/>
              </a:rPr>
              <a:pPr>
                <a:spcBef>
                  <a:spcPct val="0"/>
                </a:spcBef>
                <a:buClrTx/>
                <a:buSzTx/>
                <a:buFontTx/>
                <a:buNone/>
              </a:pPr>
              <a:t>32</a:t>
            </a:fld>
            <a:endParaRPr lang="it-IT" altLang="it-IT" sz="1400">
              <a:latin typeface="Arial" panose="020B0604020202020204" pitchFamily="34" charset="0"/>
            </a:endParaRPr>
          </a:p>
        </p:txBody>
      </p:sp>
      <p:sp>
        <p:nvSpPr>
          <p:cNvPr id="27651" name="Rectangle 2">
            <a:extLst>
              <a:ext uri="{FF2B5EF4-FFF2-40B4-BE49-F238E27FC236}">
                <a16:creationId xmlns:a16="http://schemas.microsoft.com/office/drawing/2014/main" id="{685D1B81-FC9A-0B58-5651-6C5C65752AA5}"/>
              </a:ext>
            </a:extLst>
          </p:cNvPr>
          <p:cNvSpPr>
            <a:spLocks noGrp="1" noChangeArrowheads="1"/>
          </p:cNvSpPr>
          <p:nvPr>
            <p:ph type="title"/>
          </p:nvPr>
        </p:nvSpPr>
        <p:spPr>
          <a:xfrm>
            <a:off x="468313" y="584200"/>
            <a:ext cx="8229600" cy="1371600"/>
          </a:xfrm>
        </p:spPr>
        <p:txBody>
          <a:bodyPr/>
          <a:lstStyle/>
          <a:p>
            <a:pPr eaLnBrk="1" hangingPunct="1"/>
            <a:r>
              <a:rPr lang="it-IT" altLang="it-IT" sz="2800" b="1"/>
              <a:t>Articolo 96 </a:t>
            </a:r>
            <a:br>
              <a:rPr lang="it-IT" altLang="it-IT" sz="2800" b="1"/>
            </a:br>
            <a:r>
              <a:rPr lang="it-IT" altLang="it-IT" sz="2800" b="1"/>
              <a:t>Obblighi dei datori di lavoro delle imprese esecutrici, dei dirigenti e dei preposti</a:t>
            </a:r>
            <a:r>
              <a:rPr lang="it-IT" altLang="it-IT" sz="2800"/>
              <a:t> </a:t>
            </a:r>
          </a:p>
        </p:txBody>
      </p:sp>
      <p:sp>
        <p:nvSpPr>
          <p:cNvPr id="27652" name="Rectangle 3">
            <a:extLst>
              <a:ext uri="{FF2B5EF4-FFF2-40B4-BE49-F238E27FC236}">
                <a16:creationId xmlns:a16="http://schemas.microsoft.com/office/drawing/2014/main" id="{A0277045-603E-A989-B358-54F30FE8C2FE}"/>
              </a:ext>
            </a:extLst>
          </p:cNvPr>
          <p:cNvSpPr>
            <a:spLocks noGrp="1" noChangeArrowheads="1"/>
          </p:cNvSpPr>
          <p:nvPr>
            <p:ph type="body" idx="1"/>
          </p:nvPr>
        </p:nvSpPr>
        <p:spPr>
          <a:xfrm>
            <a:off x="503238" y="2241550"/>
            <a:ext cx="8229600" cy="3673475"/>
          </a:xfrm>
        </p:spPr>
        <p:txBody>
          <a:bodyPr/>
          <a:lstStyle/>
          <a:p>
            <a:pPr algn="just" eaLnBrk="1" hangingPunct="1">
              <a:lnSpc>
                <a:spcPct val="80000"/>
              </a:lnSpc>
            </a:pPr>
            <a:r>
              <a:rPr lang="it-IT" altLang="it-IT" sz="2000" dirty="0">
                <a:solidFill>
                  <a:schemeClr val="bg2"/>
                </a:solidFill>
                <a:latin typeface="Arial" panose="020B0604020202020204" pitchFamily="34" charset="0"/>
              </a:rPr>
              <a:t>L'accettazione da </a:t>
            </a:r>
            <a:r>
              <a:rPr lang="it-IT" altLang="it-IT" sz="2000" dirty="0">
                <a:latin typeface="Arial" panose="020B0604020202020204" pitchFamily="34" charset="0"/>
              </a:rPr>
              <a:t>parte di ciascun datore di lavoro delle imprese esecutrici del </a:t>
            </a:r>
            <a:r>
              <a:rPr lang="it-IT" altLang="it-IT" sz="2000" b="1" dirty="0">
                <a:latin typeface="Arial" panose="020B0604020202020204" pitchFamily="34" charset="0"/>
              </a:rPr>
              <a:t>(PSC)</a:t>
            </a:r>
            <a:r>
              <a:rPr lang="it-IT" altLang="it-IT" sz="2000" dirty="0">
                <a:latin typeface="Arial" panose="020B0604020202020204" pitchFamily="34" charset="0"/>
              </a:rPr>
              <a:t> e la redazione del </a:t>
            </a:r>
            <a:r>
              <a:rPr lang="it-IT" altLang="it-IT" sz="2000" b="1" dirty="0">
                <a:latin typeface="Arial" panose="020B0604020202020204" pitchFamily="34" charset="0"/>
              </a:rPr>
              <a:t>(POS)</a:t>
            </a:r>
            <a:r>
              <a:rPr lang="it-IT" altLang="it-IT" sz="2000" dirty="0">
                <a:latin typeface="Arial" panose="020B0604020202020204" pitchFamily="34" charset="0"/>
              </a:rPr>
              <a:t> costituisce assolvimento dell'obbligo di redazione del </a:t>
            </a:r>
            <a:r>
              <a:rPr lang="it-IT" altLang="it-IT" sz="2000" b="1" dirty="0">
                <a:latin typeface="Arial" panose="020B0604020202020204" pitchFamily="34" charset="0"/>
              </a:rPr>
              <a:t>(DUVRI)</a:t>
            </a:r>
            <a:r>
              <a:rPr lang="it-IT" altLang="it-IT" sz="2000" dirty="0">
                <a:latin typeface="Arial" panose="020B0604020202020204" pitchFamily="34" charset="0"/>
              </a:rPr>
              <a:t>.</a:t>
            </a:r>
          </a:p>
          <a:p>
            <a:pPr algn="just" eaLnBrk="1" hangingPunct="1">
              <a:lnSpc>
                <a:spcPct val="80000"/>
              </a:lnSpc>
              <a:buFont typeface="Wingdings" panose="05000000000000000000" pitchFamily="2" charset="2"/>
              <a:buNone/>
            </a:pPr>
            <a:r>
              <a:rPr lang="it-IT" altLang="it-IT" sz="2000" dirty="0">
                <a:latin typeface="Arial" panose="020B0604020202020204" pitchFamily="34" charset="0"/>
              </a:rPr>
              <a:t>	Importante, perché si evita di duplicare lo stesso documento.</a:t>
            </a:r>
          </a:p>
          <a:p>
            <a:pPr algn="just" eaLnBrk="1" hangingPunct="1">
              <a:lnSpc>
                <a:spcPct val="80000"/>
              </a:lnSpc>
              <a:buFont typeface="Wingdings" panose="05000000000000000000" pitchFamily="2" charset="2"/>
              <a:buNone/>
            </a:pPr>
            <a:endParaRPr lang="it-IT" altLang="it-IT" sz="2000" dirty="0">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AA155FF-AC33-D5CA-6018-1A271F8BE77E}"/>
              </a:ext>
            </a:extLst>
          </p:cNvPr>
          <p:cNvSpPr>
            <a:spLocks noGrp="1" noChangeArrowheads="1"/>
          </p:cNvSpPr>
          <p:nvPr>
            <p:ph type="title"/>
          </p:nvPr>
        </p:nvSpPr>
        <p:spPr>
          <a:xfrm>
            <a:off x="468313" y="368300"/>
            <a:ext cx="8229600" cy="1371600"/>
          </a:xfrm>
        </p:spPr>
        <p:txBody>
          <a:bodyPr/>
          <a:lstStyle/>
          <a:p>
            <a:r>
              <a:rPr lang="it-IT" altLang="it-IT" sz="2600"/>
              <a:t>Campo di applicazione (artt. 88-89, d.lgs. n. 81/2008)</a:t>
            </a:r>
            <a:br>
              <a:rPr lang="it-IT" altLang="it-IT" sz="2600"/>
            </a:br>
            <a:r>
              <a:rPr lang="it-IT" altLang="it-IT" sz="2600"/>
              <a:t> Elenco dei </a:t>
            </a:r>
            <a:r>
              <a:rPr lang="it-IT" altLang="it-IT" sz="2600" b="1"/>
              <a:t>Lavori edili o di Ingegneria Civile</a:t>
            </a:r>
            <a:r>
              <a:rPr lang="it-IT" altLang="it-IT" sz="2600"/>
              <a:t> dell’Allegato X</a:t>
            </a:r>
          </a:p>
        </p:txBody>
      </p:sp>
      <p:sp>
        <p:nvSpPr>
          <p:cNvPr id="10243" name="Rectangle 3">
            <a:extLst>
              <a:ext uri="{FF2B5EF4-FFF2-40B4-BE49-F238E27FC236}">
                <a16:creationId xmlns:a16="http://schemas.microsoft.com/office/drawing/2014/main" id="{F4E55476-A64E-00CE-3B6F-CFCADAE992C1}"/>
              </a:ext>
            </a:extLst>
          </p:cNvPr>
          <p:cNvSpPr>
            <a:spLocks noGrp="1" noChangeArrowheads="1"/>
          </p:cNvSpPr>
          <p:nvPr>
            <p:ph type="body" idx="1"/>
          </p:nvPr>
        </p:nvSpPr>
        <p:spPr>
          <a:xfrm>
            <a:off x="457200" y="1981200"/>
            <a:ext cx="8229600" cy="4400550"/>
          </a:xfrm>
        </p:spPr>
        <p:txBody>
          <a:bodyPr/>
          <a:lstStyle/>
          <a:p>
            <a:pPr algn="just">
              <a:buFont typeface="Wingdings" panose="05000000000000000000" pitchFamily="2" charset="2"/>
              <a:buNone/>
            </a:pPr>
            <a:r>
              <a:rPr lang="it-IT" altLang="it-IT">
                <a:solidFill>
                  <a:schemeClr val="tx1"/>
                </a:solidFill>
              </a:rPr>
              <a:t>	-</a:t>
            </a:r>
            <a:r>
              <a:rPr lang="it-IT" altLang="it-IT" sz="2800"/>
              <a:t>- Elenco lavori edili ricalca sostanzialmente vecchio </a:t>
            </a:r>
            <a:r>
              <a:rPr lang="it-IT" altLang="it-IT" sz="2800" b="1"/>
              <a:t>d.p.r. n. 164/1956</a:t>
            </a:r>
            <a:r>
              <a:rPr lang="it-IT" altLang="it-IT" sz="2800"/>
              <a:t>, su cui era intervenuta circolare </a:t>
            </a:r>
            <a:r>
              <a:rPr lang="it-IT" altLang="it-IT" sz="2800" b="1"/>
              <a:t>Min. Lavoro n. 41/1997</a:t>
            </a:r>
            <a:r>
              <a:rPr lang="it-IT" altLang="it-IT" sz="2800"/>
              <a:t> (ancora attuale)</a:t>
            </a:r>
          </a:p>
          <a:p>
            <a:pPr algn="just">
              <a:buFont typeface="Wingdings" panose="05000000000000000000" pitchFamily="2" charset="2"/>
              <a:buNone/>
            </a:pPr>
            <a:r>
              <a:rPr lang="it-IT" altLang="it-IT" sz="2800"/>
              <a:t> </a:t>
            </a:r>
          </a:p>
          <a:p>
            <a:pPr algn="just">
              <a:buFont typeface="Wingdings" panose="05000000000000000000" pitchFamily="2" charset="2"/>
              <a:buNone/>
            </a:pPr>
            <a:r>
              <a:rPr lang="it-IT" altLang="it-IT" sz="2800"/>
              <a:t>	- </a:t>
            </a:r>
            <a:r>
              <a:rPr lang="it-IT" altLang="it-IT" sz="2800" b="1"/>
              <a:t>elenco è tassativo</a:t>
            </a:r>
            <a:r>
              <a:rPr lang="it-IT" altLang="it-IT" sz="2800"/>
              <a:t>, non meramente esemplificativo, perché trattasi di norme la cui violazione è penalmente sanzionata </a:t>
            </a:r>
          </a:p>
          <a:p>
            <a:pPr algn="just">
              <a:buFont typeface="Wingdings" panose="05000000000000000000" pitchFamily="2" charset="2"/>
              <a:buNone/>
            </a:pPr>
            <a:r>
              <a:rPr lang="it-IT" altLang="it-IT" sz="2800"/>
              <a:t>	</a:t>
            </a:r>
            <a:r>
              <a:rPr lang="it-IT" altLang="it-IT" sz="2800">
                <a:latin typeface="Times New Roman" panose="02020603050405020304" pitchFamily="18" charset="0"/>
                <a:cs typeface="Times New Roman" panose="02020603050405020304" pitchFamily="18" charset="0"/>
              </a:rPr>
              <a:t>→ principio di determinatezza, proprio del dir. pen.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9730D85E-E27A-C06A-387A-DCD618397BC5}"/>
              </a:ext>
            </a:extLst>
          </p:cNvPr>
          <p:cNvSpPr>
            <a:spLocks noGrp="1" noChangeArrowheads="1"/>
          </p:cNvSpPr>
          <p:nvPr>
            <p:ph type="title"/>
          </p:nvPr>
        </p:nvSpPr>
        <p:spPr/>
        <p:txBody>
          <a:bodyPr/>
          <a:lstStyle/>
          <a:p>
            <a:r>
              <a:rPr lang="it-IT" altLang="it-IT" sz="2600"/>
              <a:t>Campo di applicazione (artt. 88-89, d.lgs. n. 81/2008)</a:t>
            </a:r>
            <a:br>
              <a:rPr lang="it-IT" altLang="it-IT" sz="2600"/>
            </a:br>
            <a:r>
              <a:rPr lang="it-IT" altLang="it-IT" sz="2600"/>
              <a:t> Elenco dei </a:t>
            </a:r>
            <a:r>
              <a:rPr lang="it-IT" altLang="it-IT" sz="2600" b="1"/>
              <a:t>Lavori edili o di Ingegneria Civile</a:t>
            </a:r>
            <a:r>
              <a:rPr lang="it-IT" altLang="it-IT" sz="2600"/>
              <a:t> dell’Allegato X </a:t>
            </a:r>
          </a:p>
        </p:txBody>
      </p:sp>
      <p:sp>
        <p:nvSpPr>
          <p:cNvPr id="11267" name="Rectangle 3">
            <a:extLst>
              <a:ext uri="{FF2B5EF4-FFF2-40B4-BE49-F238E27FC236}">
                <a16:creationId xmlns:a16="http://schemas.microsoft.com/office/drawing/2014/main" id="{5CC67736-E3BB-3ADA-8CD6-118D40028ED9}"/>
              </a:ext>
            </a:extLst>
          </p:cNvPr>
          <p:cNvSpPr>
            <a:spLocks noGrp="1" noChangeArrowheads="1"/>
          </p:cNvSpPr>
          <p:nvPr>
            <p:ph type="body" idx="1"/>
          </p:nvPr>
        </p:nvSpPr>
        <p:spPr/>
        <p:txBody>
          <a:bodyPr/>
          <a:lstStyle/>
          <a:p>
            <a:pPr algn="just">
              <a:lnSpc>
                <a:spcPct val="90000"/>
              </a:lnSpc>
            </a:pPr>
            <a:r>
              <a:rPr lang="it-IT" altLang="it-IT" sz="2800" b="1"/>
              <a:t>Circ. Min. Lavoro n. 30/1998</a:t>
            </a:r>
            <a:r>
              <a:rPr lang="it-IT" altLang="it-IT" sz="2800"/>
              <a:t> (ancora attuale): se i lavori edili «</a:t>
            </a:r>
            <a:r>
              <a:rPr lang="it-IT" altLang="it-IT" sz="2800" i="1"/>
              <a:t>vengono effettuati direttamente con proprio personale dipendente, le disposizioni di cui al </a:t>
            </a:r>
            <a:r>
              <a:rPr lang="it-IT" altLang="it-IT" sz="2800"/>
              <a:t>(previgente, n.d.r.)</a:t>
            </a:r>
            <a:r>
              <a:rPr lang="it-IT" altLang="it-IT" sz="2800" i="1"/>
              <a:t> d.lgs. n. 494/1996 non sono applicabili, poiché in tal caso il soggetto in questione non assume il ruolo di committente, bensì unicamente quello di datore di lavoro»</a:t>
            </a:r>
            <a:r>
              <a:rPr lang="it-IT" altLang="it-IT" sz="280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7F9BA37-1446-2BA1-F6DF-5D009EAE30AA}"/>
              </a:ext>
            </a:extLst>
          </p:cNvPr>
          <p:cNvSpPr>
            <a:spLocks noGrp="1" noChangeArrowheads="1"/>
          </p:cNvSpPr>
          <p:nvPr>
            <p:ph type="title"/>
          </p:nvPr>
        </p:nvSpPr>
        <p:spPr>
          <a:xfrm>
            <a:off x="468313" y="152400"/>
            <a:ext cx="8229600" cy="828675"/>
          </a:xfrm>
        </p:spPr>
        <p:txBody>
          <a:bodyPr/>
          <a:lstStyle/>
          <a:p>
            <a:r>
              <a:rPr lang="it-IT" altLang="it-IT" sz="2200" b="1"/>
              <a:t>Campo di applicazione. Esclusioni (art. 89, co. 2)</a:t>
            </a:r>
            <a:br>
              <a:rPr lang="it-IT" altLang="it-IT" sz="2200"/>
            </a:br>
            <a:endParaRPr lang="it-IT" altLang="it-IT" sz="2200"/>
          </a:p>
        </p:txBody>
      </p:sp>
      <p:sp>
        <p:nvSpPr>
          <p:cNvPr id="12291" name="Rectangle 3">
            <a:extLst>
              <a:ext uri="{FF2B5EF4-FFF2-40B4-BE49-F238E27FC236}">
                <a16:creationId xmlns:a16="http://schemas.microsoft.com/office/drawing/2014/main" id="{95E6550E-1FC6-EFA5-2392-CE2823250437}"/>
              </a:ext>
            </a:extLst>
          </p:cNvPr>
          <p:cNvSpPr>
            <a:spLocks noGrp="1" noChangeArrowheads="1"/>
          </p:cNvSpPr>
          <p:nvPr>
            <p:ph type="body" idx="1"/>
          </p:nvPr>
        </p:nvSpPr>
        <p:spPr>
          <a:xfrm>
            <a:off x="468313" y="908050"/>
            <a:ext cx="8229600" cy="5187950"/>
          </a:xfrm>
        </p:spPr>
        <p:txBody>
          <a:bodyPr/>
          <a:lstStyle/>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(a) </a:t>
            </a:r>
            <a:r>
              <a:rPr lang="it-IT" altLang="it-IT" sz="1800">
                <a:solidFill>
                  <a:schemeClr val="accent2"/>
                </a:solidFill>
                <a:latin typeface="Arial" panose="020B0604020202020204" pitchFamily="34" charset="0"/>
              </a:rPr>
              <a:t>lavori di prospezione, ricerca e coltivazione delle sostanze minerali;</a:t>
            </a:r>
          </a:p>
          <a:p>
            <a:pPr>
              <a:lnSpc>
                <a:spcPct val="80000"/>
              </a:lnSpc>
              <a:buFont typeface="Wingdings" panose="05000000000000000000" pitchFamily="2" charset="2"/>
              <a:buNone/>
            </a:pPr>
            <a:endParaRPr lang="it-IT" altLang="it-IT" sz="1800">
              <a:solidFill>
                <a:schemeClr val="accent2"/>
              </a:solidFill>
              <a:latin typeface="Arial" panose="020B0604020202020204" pitchFamily="34" charset="0"/>
            </a:endParaRPr>
          </a:p>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(b) </a:t>
            </a:r>
            <a:r>
              <a:rPr lang="it-IT" altLang="it-IT" sz="1800">
                <a:solidFill>
                  <a:schemeClr val="accent2"/>
                </a:solidFill>
                <a:latin typeface="Arial" panose="020B0604020202020204" pitchFamily="34" charset="0"/>
              </a:rPr>
              <a:t>lavori svolti negli impianti connessi alle attività minerarie esistenti entro il perimetro dei permessi di ricerca, delle concessioni o delle autorizzazioni;</a:t>
            </a:r>
          </a:p>
          <a:p>
            <a:pPr algn="just">
              <a:lnSpc>
                <a:spcPct val="80000"/>
              </a:lnSpc>
              <a:buFont typeface="Wingdings" panose="05000000000000000000" pitchFamily="2" charset="2"/>
              <a:buNone/>
            </a:pPr>
            <a:endParaRPr lang="it-IT" altLang="it-IT" sz="1800" i="1">
              <a:solidFill>
                <a:schemeClr val="accent2"/>
              </a:solidFill>
              <a:latin typeface="Arial" panose="020B0604020202020204" pitchFamily="34" charset="0"/>
            </a:endParaRPr>
          </a:p>
          <a:p>
            <a:pPr algn="just">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(c) </a:t>
            </a:r>
            <a:r>
              <a:rPr lang="it-IT" altLang="it-IT" sz="1800">
                <a:solidFill>
                  <a:schemeClr val="accent2"/>
                </a:solidFill>
                <a:latin typeface="Arial" panose="020B0604020202020204" pitchFamily="34" charset="0"/>
              </a:rPr>
              <a:t>lavori svolti negli impianti che costituiscono pertinenze della miniera: impianti fissi interni o esterni, pozzi, gallerie, nonché i macchinari, apparecchi e utensili destinati alla coltivazione della miniera, le opere e gli impianti destinati all’arricchimento dei minerali, anche se ubicati fuori del perimetro delle concessioni;</a:t>
            </a:r>
          </a:p>
          <a:p>
            <a:pPr>
              <a:lnSpc>
                <a:spcPct val="80000"/>
              </a:lnSpc>
              <a:buFont typeface="Wingdings" panose="05000000000000000000" pitchFamily="2" charset="2"/>
              <a:buNone/>
            </a:pPr>
            <a:endParaRPr lang="it-IT" altLang="it-IT" sz="1800" i="1">
              <a:solidFill>
                <a:schemeClr val="accent2"/>
              </a:solidFill>
              <a:latin typeface="Arial" panose="020B0604020202020204" pitchFamily="34" charset="0"/>
            </a:endParaRPr>
          </a:p>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(d) </a:t>
            </a:r>
            <a:r>
              <a:rPr lang="it-IT" altLang="it-IT" sz="1800">
                <a:solidFill>
                  <a:schemeClr val="accent2"/>
                </a:solidFill>
                <a:latin typeface="Arial" panose="020B0604020202020204" pitchFamily="34" charset="0"/>
              </a:rPr>
              <a:t>lavori di frantumazione, vagliatura, squadratura e trasporto dei prodotti delle cave ed alle operazioni di caricamento di tali prodotti dai piazzali;</a:t>
            </a:r>
          </a:p>
          <a:p>
            <a:pPr>
              <a:lnSpc>
                <a:spcPct val="80000"/>
              </a:lnSpc>
              <a:buFont typeface="Wingdings" panose="05000000000000000000" pitchFamily="2" charset="2"/>
              <a:buNone/>
            </a:pPr>
            <a:endParaRPr lang="it-IT" altLang="it-IT" sz="1800" i="1">
              <a:solidFill>
                <a:schemeClr val="accent2"/>
              </a:solidFill>
              <a:latin typeface="Arial" panose="020B0604020202020204" pitchFamily="34" charset="0"/>
            </a:endParaRPr>
          </a:p>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(e) </a:t>
            </a:r>
            <a:r>
              <a:rPr lang="it-IT" altLang="it-IT" sz="1800">
                <a:solidFill>
                  <a:schemeClr val="accent2"/>
                </a:solidFill>
                <a:latin typeface="Arial" panose="020B0604020202020204" pitchFamily="34" charset="0"/>
              </a:rPr>
              <a:t>attività di prospezione, ricerca, coltivazione e stoccaggio degli idrocarburi liquidi e gassosi nel territorio nazionale, nel mare territoriale e nella piattaforma continentale e nelle altre aree sottomarine comunque soggette ai poteri dello Stato;</a:t>
            </a:r>
          </a:p>
          <a:p>
            <a:pPr>
              <a:lnSpc>
                <a:spcPct val="80000"/>
              </a:lnSpc>
              <a:buFont typeface="Wingdings" panose="05000000000000000000" pitchFamily="2" charset="2"/>
              <a:buNone/>
            </a:pPr>
            <a:endParaRPr lang="it-IT" altLang="it-IT" sz="1800">
              <a:solidFill>
                <a:schemeClr val="accent2"/>
              </a:solidFill>
              <a:latin typeface="Arial" panose="020B0604020202020204" pitchFamily="34" charset="0"/>
            </a:endParaRPr>
          </a:p>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(f) </a:t>
            </a:r>
            <a:r>
              <a:rPr lang="it-IT" altLang="it-IT" sz="1800">
                <a:solidFill>
                  <a:schemeClr val="accent2"/>
                </a:solidFill>
                <a:latin typeface="Arial" panose="020B0604020202020204" pitchFamily="34" charset="0"/>
              </a:rPr>
              <a:t>lavori svolti in mare;</a:t>
            </a:r>
          </a:p>
          <a:p>
            <a:pPr>
              <a:lnSpc>
                <a:spcPct val="80000"/>
              </a:lnSpc>
              <a:buFont typeface="Wingdings" panose="05000000000000000000" pitchFamily="2" charset="2"/>
              <a:buNone/>
            </a:pPr>
            <a:endParaRPr lang="it-IT" altLang="it-IT" sz="1800" i="1">
              <a:solidFill>
                <a:schemeClr val="accent2"/>
              </a:solidFill>
              <a:latin typeface="Arial" panose="020B0604020202020204" pitchFamily="34" charset="0"/>
            </a:endParaRPr>
          </a:p>
          <a:p>
            <a:pPr>
              <a:lnSpc>
                <a:spcPct val="80000"/>
              </a:lnSpc>
              <a:buFont typeface="Wingdings" panose="05000000000000000000" pitchFamily="2" charset="2"/>
              <a:buNone/>
            </a:pPr>
            <a:r>
              <a:rPr lang="it-IT" altLang="it-IT" sz="1800">
                <a:solidFill>
                  <a:schemeClr val="accent2"/>
                </a:solidFill>
                <a:latin typeface="Arial" panose="020B0604020202020204" pitchFamily="34"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5924779-432B-94A5-1E97-8DF56A69B8B3}"/>
              </a:ext>
            </a:extLst>
          </p:cNvPr>
          <p:cNvSpPr>
            <a:spLocks noGrp="1" noChangeArrowheads="1"/>
          </p:cNvSpPr>
          <p:nvPr>
            <p:ph type="title"/>
          </p:nvPr>
        </p:nvSpPr>
        <p:spPr>
          <a:xfrm>
            <a:off x="468313" y="-207963"/>
            <a:ext cx="8229600" cy="1563688"/>
          </a:xfrm>
        </p:spPr>
        <p:txBody>
          <a:bodyPr/>
          <a:lstStyle/>
          <a:p>
            <a:r>
              <a:rPr lang="it-IT" altLang="it-IT" sz="2200" b="1"/>
              <a:t>Campo di applicazione. Esclusioni (art. 89, co. 2)</a:t>
            </a:r>
            <a:r>
              <a:rPr lang="it-IT" altLang="it-IT" sz="3200"/>
              <a:t> </a:t>
            </a:r>
          </a:p>
        </p:txBody>
      </p:sp>
      <p:sp>
        <p:nvSpPr>
          <p:cNvPr id="13315" name="Rectangle 3">
            <a:extLst>
              <a:ext uri="{FF2B5EF4-FFF2-40B4-BE49-F238E27FC236}">
                <a16:creationId xmlns:a16="http://schemas.microsoft.com/office/drawing/2014/main" id="{4FDB9751-F84D-08D9-3072-968D7D696464}"/>
              </a:ext>
            </a:extLst>
          </p:cNvPr>
          <p:cNvSpPr>
            <a:spLocks noGrp="1" noChangeArrowheads="1"/>
          </p:cNvSpPr>
          <p:nvPr>
            <p:ph type="body" idx="1"/>
          </p:nvPr>
        </p:nvSpPr>
        <p:spPr>
          <a:xfrm>
            <a:off x="468313" y="1484313"/>
            <a:ext cx="8229600" cy="4619625"/>
          </a:xfrm>
        </p:spPr>
        <p:txBody>
          <a:bodyPr/>
          <a:lstStyle/>
          <a:p>
            <a:pPr>
              <a:lnSpc>
                <a:spcPct val="80000"/>
              </a:lnSpc>
              <a:buFont typeface="Wingdings" panose="05000000000000000000" pitchFamily="2" charset="2"/>
              <a:buNone/>
            </a:pPr>
            <a:r>
              <a:rPr lang="it-IT" altLang="it-IT" sz="1800" i="1">
                <a:solidFill>
                  <a:schemeClr val="accent2"/>
                </a:solidFill>
                <a:latin typeface="Arial" panose="020B0604020202020204" pitchFamily="34" charset="0"/>
              </a:rPr>
              <a:t>(g) </a:t>
            </a:r>
            <a:r>
              <a:rPr lang="it-IT" altLang="it-IT" sz="1800">
                <a:solidFill>
                  <a:schemeClr val="accent2"/>
                </a:solidFill>
                <a:latin typeface="Arial" panose="020B0604020202020204" pitchFamily="34" charset="0"/>
              </a:rPr>
              <a:t>attività svolte in studi teatrali, cinematografici, televisivi o in altri luoghi in cui si  effettuino riprese, purché tali attività non implichino l’allestimento di un cantiere temporaneo o mobile;</a:t>
            </a:r>
            <a:endParaRPr lang="it-IT" altLang="it-IT" sz="1800" i="1">
              <a:latin typeface="Arial" panose="020B0604020202020204" pitchFamily="34" charset="0"/>
            </a:endParaRPr>
          </a:p>
          <a:p>
            <a:pPr>
              <a:lnSpc>
                <a:spcPct val="80000"/>
              </a:lnSpc>
              <a:buFont typeface="Wingdings" panose="05000000000000000000" pitchFamily="2" charset="2"/>
              <a:buNone/>
            </a:pPr>
            <a:endParaRPr lang="it-IT" altLang="it-IT" sz="1800" i="1">
              <a:latin typeface="Arial" panose="020B0604020202020204" pitchFamily="34" charset="0"/>
            </a:endParaRPr>
          </a:p>
          <a:p>
            <a:pPr>
              <a:lnSpc>
                <a:spcPct val="80000"/>
              </a:lnSpc>
              <a:buFont typeface="Wingdings" panose="05000000000000000000" pitchFamily="2" charset="2"/>
              <a:buNone/>
            </a:pPr>
            <a:r>
              <a:rPr lang="it-IT" altLang="it-IT" sz="1800" i="1">
                <a:latin typeface="Arial" panose="020B0604020202020204" pitchFamily="34" charset="0"/>
              </a:rPr>
              <a:t>g-bis) </a:t>
            </a:r>
            <a:r>
              <a:rPr lang="it-IT" altLang="it-IT" sz="1800">
                <a:latin typeface="Arial" panose="020B0604020202020204" pitchFamily="34" charset="0"/>
              </a:rPr>
              <a:t>lavori relativi a impianti elettrici, reti informatiche, gas, acqua, condizionamento e riscaldamento, nonché i piccoli lavori la cui durata presunta non è superiore a dieci uomini-giorno, finalizzati alla realizzazione o alla manutenzione delle infrastrutture per servizi, che non espongano i lavoratori ai rischi di cui all’ALLEGATO XI;</a:t>
            </a:r>
          </a:p>
          <a:p>
            <a:pPr>
              <a:lnSpc>
                <a:spcPct val="80000"/>
              </a:lnSpc>
              <a:buFont typeface="Wingdings" panose="05000000000000000000" pitchFamily="2" charset="2"/>
              <a:buNone/>
            </a:pPr>
            <a:endParaRPr lang="it-IT" altLang="it-IT" sz="1800">
              <a:latin typeface="Arial" panose="020B0604020202020204" pitchFamily="34" charset="0"/>
            </a:endParaRPr>
          </a:p>
          <a:p>
            <a:pPr>
              <a:lnSpc>
                <a:spcPct val="80000"/>
              </a:lnSpc>
              <a:buFont typeface="Wingdings" panose="05000000000000000000" pitchFamily="2" charset="2"/>
              <a:buNone/>
            </a:pPr>
            <a:r>
              <a:rPr lang="it-IT" altLang="it-IT" sz="1800" i="1">
                <a:latin typeface="Arial" panose="020B0604020202020204" pitchFamily="34" charset="0"/>
              </a:rPr>
              <a:t>g-ter) </a:t>
            </a:r>
            <a:r>
              <a:rPr lang="it-IT" altLang="it-IT" sz="1800">
                <a:latin typeface="Arial" panose="020B0604020202020204" pitchFamily="34" charset="0"/>
              </a:rPr>
              <a:t>attività di cui al d.lgs. n. 272/1999, che non comportino lavori edili o di ingegneria civile di cui all’ALLEGATO X</a:t>
            </a:r>
          </a:p>
          <a:p>
            <a:pPr>
              <a:lnSpc>
                <a:spcPct val="80000"/>
              </a:lnSpc>
              <a:buFont typeface="Wingdings" panose="05000000000000000000" pitchFamily="2" charset="2"/>
              <a:buNone/>
            </a:pPr>
            <a:endParaRPr lang="it-IT" altLang="it-IT" sz="1800" i="1">
              <a:latin typeface="Arial" panose="020B0604020202020204" pitchFamily="34" charset="0"/>
            </a:endParaRPr>
          </a:p>
          <a:p>
            <a:pPr>
              <a:lnSpc>
                <a:spcPct val="80000"/>
              </a:lnSpc>
              <a:buFont typeface="Wingdings" panose="05000000000000000000" pitchFamily="2" charset="2"/>
              <a:buNone/>
            </a:pPr>
            <a:r>
              <a:rPr lang="it-IT" altLang="it-IT" sz="1800" i="1">
                <a:latin typeface="Arial" panose="020B0604020202020204" pitchFamily="34" charset="0"/>
              </a:rPr>
              <a:t>2-bis. </a:t>
            </a:r>
            <a:r>
              <a:rPr lang="it-IT" altLang="it-IT" sz="1800">
                <a:latin typeface="Arial" panose="020B0604020202020204" pitchFamily="34" charset="0"/>
              </a:rPr>
              <a:t>Le disposizioni di cui al presente Titolo si applicano agli spettacoli musicali,  cinematografici e teatrali e alle manifestazioni fieristiche tenendo conto delle particolari esigenze connesse allo svolgimento delle relative attività, individuate con decreto del Ministro del lavoro e delle politiche sociali, di concerto con il Ministro della salute, sentita la Commissione consultiva permanente per la salute e sicurezza sul lavoro, che deve essere adottato entro il 31 dicembre 2013</a:t>
            </a:r>
          </a:p>
          <a:p>
            <a:pPr>
              <a:lnSpc>
                <a:spcPct val="80000"/>
              </a:lnSpc>
            </a:pPr>
            <a:endParaRPr lang="it-IT" altLang="it-IT" sz="1800" i="1">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numero diapositiva 5">
            <a:extLst>
              <a:ext uri="{FF2B5EF4-FFF2-40B4-BE49-F238E27FC236}">
                <a16:creationId xmlns:a16="http://schemas.microsoft.com/office/drawing/2014/main" id="{B5E412DB-8003-94E7-8162-A0E18200EC4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65000"/>
              <a:buFont typeface="Wingdings" panose="05000000000000000000" pitchFamily="2" charset="2"/>
              <a:buChar char="n"/>
              <a:defRPr sz="3200">
                <a:solidFill>
                  <a:srgbClr val="003399"/>
                </a:solidFill>
                <a:latin typeface="Tahoma" panose="020B0604030504040204" pitchFamily="34" charset="0"/>
              </a:defRPr>
            </a:lvl1pPr>
            <a:lvl2pPr marL="742950" indent="-285750">
              <a:spcBef>
                <a:spcPct val="20000"/>
              </a:spcBef>
              <a:buClr>
                <a:schemeClr val="folHlink"/>
              </a:buClr>
              <a:buSzPct val="65000"/>
              <a:buFont typeface="Wingdings" panose="05000000000000000000" pitchFamily="2" charset="2"/>
              <a:buChar char="n"/>
              <a:defRPr sz="2800">
                <a:solidFill>
                  <a:srgbClr val="003399"/>
                </a:solidFill>
                <a:latin typeface="Arial" panose="020B0604020202020204" pitchFamily="34" charset="0"/>
              </a:defRPr>
            </a:lvl2pPr>
            <a:lvl3pPr marL="1143000" indent="-228600">
              <a:spcBef>
                <a:spcPct val="20000"/>
              </a:spcBef>
              <a:buClr>
                <a:schemeClr val="hlink"/>
              </a:buClr>
              <a:buSzPct val="65000"/>
              <a:buFont typeface="Wingdings" panose="05000000000000000000" pitchFamily="2" charset="2"/>
              <a:buChar char="n"/>
              <a:defRPr sz="2400">
                <a:solidFill>
                  <a:srgbClr val="003399"/>
                </a:solidFill>
                <a:latin typeface="Arial" panose="020B0604020202020204" pitchFamily="34" charset="0"/>
              </a:defRPr>
            </a:lvl3pPr>
            <a:lvl4pPr marL="1600200" indent="-228600">
              <a:spcBef>
                <a:spcPct val="20000"/>
              </a:spcBef>
              <a:buClr>
                <a:schemeClr val="folHlink"/>
              </a:buClr>
              <a:buSzPct val="65000"/>
              <a:buFont typeface="Wingdings" panose="05000000000000000000" pitchFamily="2" charset="2"/>
              <a:buChar char="n"/>
              <a:defRPr sz="2000">
                <a:solidFill>
                  <a:srgbClr val="003399"/>
                </a:solidFill>
                <a:latin typeface="Arial" panose="020B0604020202020204" pitchFamily="34" charset="0"/>
              </a:defRPr>
            </a:lvl4pPr>
            <a:lvl5pPr marL="2057400" indent="-228600">
              <a:spcBef>
                <a:spcPct val="20000"/>
              </a:spcBef>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5pPr>
            <a:lvl6pPr marL="25146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6pPr>
            <a:lvl7pPr marL="29718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7pPr>
            <a:lvl8pPr marL="34290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8pPr>
            <a:lvl9pPr marL="3886200" indent="-228600" eaLnBrk="0" fontAlgn="base" hangingPunct="0">
              <a:spcBef>
                <a:spcPct val="20000"/>
              </a:spcBef>
              <a:spcAft>
                <a:spcPct val="0"/>
              </a:spcAft>
              <a:buClr>
                <a:schemeClr val="hlink"/>
              </a:buClr>
              <a:buSzPct val="65000"/>
              <a:buFont typeface="Wingdings" panose="05000000000000000000" pitchFamily="2" charset="2"/>
              <a:buChar char="n"/>
              <a:defRPr sz="2000">
                <a:solidFill>
                  <a:srgbClr val="003399"/>
                </a:solidFill>
                <a:latin typeface="Arial" panose="020B0604020202020204" pitchFamily="34" charset="0"/>
              </a:defRPr>
            </a:lvl9pPr>
          </a:lstStyle>
          <a:p>
            <a:pPr>
              <a:spcBef>
                <a:spcPct val="0"/>
              </a:spcBef>
              <a:buClrTx/>
              <a:buSzTx/>
              <a:buFontTx/>
              <a:buNone/>
            </a:pPr>
            <a:fld id="{8FB7DFF0-E0F8-484F-A6CB-BA1B6501F27B}" type="slidenum">
              <a:rPr lang="it-IT" altLang="it-IT" sz="1400" smtClean="0">
                <a:latin typeface="Arial" panose="020B0604020202020204" pitchFamily="34" charset="0"/>
              </a:rPr>
              <a:pPr>
                <a:spcBef>
                  <a:spcPct val="0"/>
                </a:spcBef>
                <a:buClrTx/>
                <a:buSzTx/>
                <a:buFontTx/>
                <a:buNone/>
              </a:pPr>
              <a:t>8</a:t>
            </a:fld>
            <a:endParaRPr lang="it-IT" altLang="it-IT" sz="1400">
              <a:latin typeface="Arial" panose="020B0604020202020204" pitchFamily="34" charset="0"/>
            </a:endParaRPr>
          </a:p>
        </p:txBody>
      </p:sp>
      <p:sp>
        <p:nvSpPr>
          <p:cNvPr id="14339" name="Rectangle 2">
            <a:extLst>
              <a:ext uri="{FF2B5EF4-FFF2-40B4-BE49-F238E27FC236}">
                <a16:creationId xmlns:a16="http://schemas.microsoft.com/office/drawing/2014/main" id="{5B32C591-CE65-7250-260F-C63F4373F001}"/>
              </a:ext>
            </a:extLst>
          </p:cNvPr>
          <p:cNvSpPr>
            <a:spLocks noGrp="1" noChangeArrowheads="1"/>
          </p:cNvSpPr>
          <p:nvPr>
            <p:ph type="title"/>
          </p:nvPr>
        </p:nvSpPr>
        <p:spPr>
          <a:xfrm>
            <a:off x="395288" y="152400"/>
            <a:ext cx="8229600" cy="936625"/>
          </a:xfrm>
        </p:spPr>
        <p:txBody>
          <a:bodyPr/>
          <a:lstStyle/>
          <a:p>
            <a:pPr eaLnBrk="1" hangingPunct="1"/>
            <a:r>
              <a:rPr lang="it-IT" altLang="it-IT" sz="2400" b="1"/>
              <a:t>Titolo IV, D.lgs. n. 81/2008. I destinatari della normativa</a:t>
            </a:r>
            <a:r>
              <a:rPr lang="it-IT" altLang="it-IT" sz="2800" b="1"/>
              <a:t> </a:t>
            </a:r>
          </a:p>
        </p:txBody>
      </p:sp>
      <p:sp>
        <p:nvSpPr>
          <p:cNvPr id="14340" name="Rectangle 3">
            <a:extLst>
              <a:ext uri="{FF2B5EF4-FFF2-40B4-BE49-F238E27FC236}">
                <a16:creationId xmlns:a16="http://schemas.microsoft.com/office/drawing/2014/main" id="{56A22439-75DA-FDD1-CC4C-682B7F237736}"/>
              </a:ext>
            </a:extLst>
          </p:cNvPr>
          <p:cNvSpPr>
            <a:spLocks noGrp="1" noChangeArrowheads="1"/>
          </p:cNvSpPr>
          <p:nvPr>
            <p:ph type="body" idx="1"/>
          </p:nvPr>
        </p:nvSpPr>
        <p:spPr>
          <a:xfrm>
            <a:off x="431800" y="1016000"/>
            <a:ext cx="8229600" cy="5222875"/>
          </a:xfrm>
        </p:spPr>
        <p:txBody>
          <a:bodyPr/>
          <a:lstStyle/>
          <a:p>
            <a:pPr algn="just" eaLnBrk="1" hangingPunct="1">
              <a:lnSpc>
                <a:spcPct val="80000"/>
              </a:lnSpc>
            </a:pPr>
            <a:r>
              <a:rPr lang="it-IT" altLang="it-IT" sz="1800" b="1" u="sng">
                <a:latin typeface="Arial" panose="020B0604020202020204" pitchFamily="34" charset="0"/>
              </a:rPr>
              <a:t>Committente</a:t>
            </a:r>
            <a:r>
              <a:rPr lang="it-IT" altLang="it-IT" sz="1800" b="1">
                <a:latin typeface="Arial" panose="020B0604020202020204" pitchFamily="34" charset="0"/>
              </a:rPr>
              <a:t>: </a:t>
            </a:r>
            <a:r>
              <a:rPr lang="it-IT" altLang="it-IT" sz="1800" i="1">
                <a:latin typeface="Arial" panose="020B0604020202020204" pitchFamily="34" charset="0"/>
              </a:rPr>
              <a:t>soggetto per conto del quale l'intera opera viene realizzata, indipendentemente da eventuali frazionamenti della sua realizzazione.</a:t>
            </a:r>
          </a:p>
          <a:p>
            <a:pPr algn="just" eaLnBrk="1" hangingPunct="1">
              <a:lnSpc>
                <a:spcPct val="80000"/>
              </a:lnSpc>
            </a:pPr>
            <a:endParaRPr lang="it-IT" altLang="it-IT" sz="1800" i="1">
              <a:latin typeface="Arial" panose="020B0604020202020204" pitchFamily="34" charset="0"/>
            </a:endParaRPr>
          </a:p>
          <a:p>
            <a:pPr algn="just" eaLnBrk="1" hangingPunct="1">
              <a:lnSpc>
                <a:spcPct val="80000"/>
              </a:lnSpc>
            </a:pPr>
            <a:r>
              <a:rPr lang="it-IT" altLang="it-IT" sz="1800" i="1">
                <a:latin typeface="Arial" panose="020B0604020202020204" pitchFamily="34" charset="0"/>
              </a:rPr>
              <a:t>ALCUNE PRECISAZIONI</a:t>
            </a:r>
            <a:endParaRPr lang="it-IT" altLang="it-IT" sz="1800">
              <a:latin typeface="Arial" panose="020B0604020202020204" pitchFamily="34" charset="0"/>
            </a:endParaRPr>
          </a:p>
          <a:p>
            <a:pPr lvl="1" algn="just" eaLnBrk="1" hangingPunct="1">
              <a:lnSpc>
                <a:spcPct val="80000"/>
              </a:lnSpc>
            </a:pPr>
            <a:r>
              <a:rPr lang="it-IT" altLang="it-IT" sz="1800"/>
              <a:t>Deve essere una persona fisica, in quanto titolare di obblighi penalmen-te sanzionati</a:t>
            </a:r>
          </a:p>
          <a:p>
            <a:pPr lvl="1" algn="just" eaLnBrk="1" hangingPunct="1">
              <a:lnSpc>
                <a:spcPct val="80000"/>
              </a:lnSpc>
            </a:pPr>
            <a:r>
              <a:rPr lang="it-IT" altLang="it-IT" sz="1800"/>
              <a:t>In generale: soggetto da individuare in persona legittimata alla firma dei contratti di appalto per l’esecuzione dei lavori.</a:t>
            </a:r>
          </a:p>
          <a:p>
            <a:pPr lvl="1" algn="just" eaLnBrk="1" hangingPunct="1">
              <a:lnSpc>
                <a:spcPct val="80000"/>
              </a:lnSpc>
            </a:pPr>
            <a:r>
              <a:rPr lang="it-IT" altLang="it-IT" sz="1800"/>
              <a:t>In appalti d’opera pubblica, committente è il soggetto titolare del potere decisionale e di spesa relativo alla gestione dell'appalto (espressamen- te previsto).</a:t>
            </a:r>
          </a:p>
          <a:p>
            <a:pPr lvl="1" algn="just" eaLnBrk="1" hangingPunct="1">
              <a:lnSpc>
                <a:spcPct val="80000"/>
              </a:lnSpc>
            </a:pPr>
            <a:r>
              <a:rPr lang="it-IT" altLang="it-IT" sz="1800"/>
              <a:t>In ogni caso: possibilità di estensione analogica dei criteri identificativi della figura datoriale: criterio formale vs. criterio sostanziale (il c.d. committente di fatto).</a:t>
            </a:r>
          </a:p>
          <a:p>
            <a:pPr lvl="1" algn="just" eaLnBrk="1" hangingPunct="1">
              <a:lnSpc>
                <a:spcPct val="80000"/>
              </a:lnSpc>
            </a:pPr>
            <a:r>
              <a:rPr lang="it-IT" altLang="it-IT" sz="1800"/>
              <a:t>Committente responsabile se: </a:t>
            </a:r>
          </a:p>
          <a:p>
            <a:pPr lvl="2" algn="just" eaLnBrk="1" hangingPunct="1">
              <a:lnSpc>
                <a:spcPct val="80000"/>
              </a:lnSpc>
            </a:pPr>
            <a:r>
              <a:rPr lang="it-IT" altLang="it-IT" sz="1800" i="1"/>
              <a:t>(a)</a:t>
            </a:r>
            <a:r>
              <a:rPr lang="it-IT" altLang="it-IT" sz="1800"/>
              <a:t> affida appalto a imprese professionalmente non idonee; </a:t>
            </a:r>
          </a:p>
          <a:p>
            <a:pPr lvl="2" algn="just" eaLnBrk="1" hangingPunct="1">
              <a:lnSpc>
                <a:spcPct val="80000"/>
              </a:lnSpc>
            </a:pPr>
            <a:r>
              <a:rPr lang="it-IT" altLang="it-IT" sz="1800" i="1"/>
              <a:t>(b) </a:t>
            </a:r>
            <a:r>
              <a:rPr lang="it-IT" altLang="it-IT" sz="1800"/>
              <a:t>non organizza in modo adeguato il sistema di sicurezza. </a:t>
            </a:r>
          </a:p>
          <a:p>
            <a:pPr algn="just" eaLnBrk="1" hangingPunct="1">
              <a:lnSpc>
                <a:spcPct val="80000"/>
              </a:lnSpc>
            </a:pPr>
            <a:endParaRPr lang="it-IT" altLang="it-IT" sz="1800">
              <a:latin typeface="Arial" panose="020B0604020202020204" pitchFamily="34" charset="0"/>
            </a:endParaRPr>
          </a:p>
          <a:p>
            <a:pPr algn="just" eaLnBrk="1" hangingPunct="1">
              <a:lnSpc>
                <a:spcPct val="80000"/>
              </a:lnSpc>
            </a:pPr>
            <a:endParaRPr lang="it-IT" altLang="it-IT" sz="1600">
              <a:latin typeface="Arial" panose="020B0604020202020204" pitchFamily="34" charset="0"/>
            </a:endParaRPr>
          </a:p>
          <a:p>
            <a:pPr algn="just" eaLnBrk="1" hangingPunct="1">
              <a:lnSpc>
                <a:spcPct val="80000"/>
              </a:lnSpc>
              <a:buFont typeface="Wingdings" panose="05000000000000000000" pitchFamily="2" charset="2"/>
              <a:buNone/>
            </a:pPr>
            <a:endParaRPr lang="it-IT" altLang="it-IT" sz="1600" i="1">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6827FF6-9B08-A978-4AE9-3B1332E611FF}"/>
              </a:ext>
            </a:extLst>
          </p:cNvPr>
          <p:cNvSpPr>
            <a:spLocks noGrp="1" noChangeArrowheads="1"/>
          </p:cNvSpPr>
          <p:nvPr>
            <p:ph type="title"/>
          </p:nvPr>
        </p:nvSpPr>
        <p:spPr/>
        <p:txBody>
          <a:bodyPr/>
          <a:lstStyle/>
          <a:p>
            <a:r>
              <a:rPr lang="it-IT" altLang="it-IT" sz="2400" b="1"/>
              <a:t>Titolo IV, D.lgs. n. 81/2008. I destinatari della normativa</a:t>
            </a:r>
          </a:p>
        </p:txBody>
      </p:sp>
      <p:sp>
        <p:nvSpPr>
          <p:cNvPr id="15363" name="Rectangle 3">
            <a:extLst>
              <a:ext uri="{FF2B5EF4-FFF2-40B4-BE49-F238E27FC236}">
                <a16:creationId xmlns:a16="http://schemas.microsoft.com/office/drawing/2014/main" id="{83AB2E84-3F09-78B9-B099-0DC41DF5E503}"/>
              </a:ext>
            </a:extLst>
          </p:cNvPr>
          <p:cNvSpPr>
            <a:spLocks noGrp="1" noChangeArrowheads="1"/>
          </p:cNvSpPr>
          <p:nvPr>
            <p:ph type="body" idx="1"/>
          </p:nvPr>
        </p:nvSpPr>
        <p:spPr/>
        <p:txBody>
          <a:bodyPr/>
          <a:lstStyle/>
          <a:p>
            <a:pPr algn="just">
              <a:lnSpc>
                <a:spcPct val="90000"/>
              </a:lnSpc>
            </a:pPr>
            <a:r>
              <a:rPr lang="it-IT" altLang="it-IT" sz="2400" b="1" u="sng" dirty="0">
                <a:latin typeface="Arial" panose="020B0604020202020204" pitchFamily="34" charset="0"/>
              </a:rPr>
              <a:t>Committente</a:t>
            </a:r>
            <a:r>
              <a:rPr lang="it-IT" altLang="it-IT" sz="2400" b="1" dirty="0">
                <a:latin typeface="Arial" panose="020B0604020202020204" pitchFamily="34" charset="0"/>
              </a:rPr>
              <a:t>: i compiti </a:t>
            </a:r>
          </a:p>
          <a:p>
            <a:pPr lvl="1" algn="just">
              <a:lnSpc>
                <a:spcPct val="90000"/>
              </a:lnSpc>
            </a:pPr>
            <a:r>
              <a:rPr lang="it-IT" altLang="it-IT" sz="2400" dirty="0"/>
              <a:t>Destinatario principale del “dovere di tutela” nella fase di progettazione esecutiva dell’opera e in particolare al momento delle scelte tecniche, nella redazione del progetto e nell’organizzazione delle operazioni di cantiere.   </a:t>
            </a:r>
          </a:p>
        </p:txBody>
      </p:sp>
    </p:spTree>
  </p:cSld>
  <p:clrMapOvr>
    <a:masterClrMapping/>
  </p:clrMapOvr>
</p:sld>
</file>

<file path=ppt/theme/theme1.xml><?xml version="1.0" encoding="utf-8"?>
<a:theme xmlns:a="http://schemas.openxmlformats.org/drawingml/2006/main" name="Strutturato">
  <a:themeElements>
    <a:clrScheme name="Strutturato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Strutturato">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to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Strutturato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Strutturato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Strutturato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Strutturato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Strutturato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Strutturato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Strutturato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3060</TotalTime>
  <Words>4850</Words>
  <Application>Microsoft Office PowerPoint</Application>
  <PresentationFormat>Presentazione su schermo (4:3)</PresentationFormat>
  <Paragraphs>341</Paragraphs>
  <Slides>32</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32</vt:i4>
      </vt:variant>
    </vt:vector>
  </HeadingPairs>
  <TitlesOfParts>
    <vt:vector size="38" baseType="lpstr">
      <vt:lpstr>SimSun</vt:lpstr>
      <vt:lpstr>Arial</vt:lpstr>
      <vt:lpstr>Tahoma</vt:lpstr>
      <vt:lpstr>Times New Roman</vt:lpstr>
      <vt:lpstr>Wingdings</vt:lpstr>
      <vt:lpstr>Strutturato</vt:lpstr>
      <vt:lpstr>     D.Lgs. n. 81/2008 TITOLO IV  CANTIERI TEMPORANEI  O MOBILI  Aspetti giuridici </vt:lpstr>
      <vt:lpstr>Titolo IV CANTIERI TEMPORANEI O MOBILI</vt:lpstr>
      <vt:lpstr>Campo di applicazione (artt. 88-89, d.lgs. n. 81/2008)  Elenco dei Lavori edili o di Ingegneria Civile dell’Allegato X </vt:lpstr>
      <vt:lpstr>Campo di applicazione (artt. 88-89, d.lgs. n. 81/2008)  Elenco dei Lavori edili o di Ingegneria Civile dell’Allegato X</vt:lpstr>
      <vt:lpstr>Campo di applicazione (artt. 88-89, d.lgs. n. 81/2008)  Elenco dei Lavori edili o di Ingegneria Civile dell’Allegato X </vt:lpstr>
      <vt:lpstr>Campo di applicazione. Esclusioni (art. 89, co. 2) </vt:lpstr>
      <vt:lpstr>Campo di applicazione. Esclusioni (art. 89, co. 2) </vt:lpstr>
      <vt:lpstr>Titolo IV, D.lgs. n. 81/2008. I destinatari della normativa </vt:lpstr>
      <vt:lpstr>Titolo IV, D.lgs. n. 81/2008. I destinatari della normativa</vt:lpstr>
      <vt:lpstr>Titolo IV, D.lgs. n. 81/2008. I destinatari della normativa</vt:lpstr>
      <vt:lpstr>Titolo IV, D.lgs. n. 81/2008. I destinatari della normativa</vt:lpstr>
      <vt:lpstr>Titolo IV, D.lgs. n. 81/2008. I destinatari della normativa</vt:lpstr>
      <vt:lpstr>Titolo IV, D.lgs. n. 81/2008. I destinatari della normativa</vt:lpstr>
      <vt:lpstr>Titolo IV, D.lgs. n. 81/2008. I destinatari della normativa</vt:lpstr>
      <vt:lpstr>Committente e Responsabile dei Lavori Compiti (artt. 90-93)</vt:lpstr>
      <vt:lpstr>Committente e Responsabile dei Lavori Compiti (artt. 90-93)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Allegato XVII Idoneità tecnico professionale  </vt:lpstr>
      <vt:lpstr>Articolo 96  Obblighi dei datori di lavoro delle imprese esecutrici, dei dirigenti e dei preposti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dc:creator>
  <cp:lastModifiedBy>GIOVANNI ZAMPINI</cp:lastModifiedBy>
  <cp:revision>110</cp:revision>
  <cp:lastPrinted>1601-01-01T00:00:00Z</cp:lastPrinted>
  <dcterms:created xsi:type="dcterms:W3CDTF">1601-01-01T00:00:00Z</dcterms:created>
  <dcterms:modified xsi:type="dcterms:W3CDTF">2024-12-12T22:49:05Z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LCID">
    <vt:i4>1040</vt:i4>
  </property>
</Properties>
</file>