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300" r:id="rId8"/>
    <p:sldId id="267" r:id="rId9"/>
    <p:sldId id="268" r:id="rId10"/>
    <p:sldId id="299" r:id="rId11"/>
    <p:sldId id="284" r:id="rId12"/>
    <p:sldId id="304" r:id="rId13"/>
    <p:sldId id="288" r:id="rId14"/>
    <p:sldId id="289" r:id="rId15"/>
    <p:sldId id="290" r:id="rId16"/>
    <p:sldId id="294" r:id="rId17"/>
    <p:sldId id="295" r:id="rId18"/>
    <p:sldId id="296" r:id="rId19"/>
    <p:sldId id="298" r:id="rId20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9AEB96-6EAD-4D5E-A673-603B99D5235D}" v="3" dt="2024-12-11T22:56:02.2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92" d="100"/>
          <a:sy n="92" d="100"/>
        </p:scale>
        <p:origin x="1205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VANNI ZAMPINI" userId="a2842a27-8ae0-41ea-bb17-78177203c3a7" providerId="ADAL" clId="{2D9AEB96-6EAD-4D5E-A673-603B99D5235D}"/>
    <pc:docChg chg="custSel delSld modSld">
      <pc:chgData name="GIOVANNI ZAMPINI" userId="a2842a27-8ae0-41ea-bb17-78177203c3a7" providerId="ADAL" clId="{2D9AEB96-6EAD-4D5E-A673-603B99D5235D}" dt="2024-12-11T23:00:26.960" v="309" actId="20577"/>
      <pc:docMkLst>
        <pc:docMk/>
      </pc:docMkLst>
      <pc:sldChg chg="modSp mod">
        <pc:chgData name="GIOVANNI ZAMPINI" userId="a2842a27-8ae0-41ea-bb17-78177203c3a7" providerId="ADAL" clId="{2D9AEB96-6EAD-4D5E-A673-603B99D5235D}" dt="2024-12-11T22:51:39.125" v="14" actId="123"/>
        <pc:sldMkLst>
          <pc:docMk/>
          <pc:sldMk cId="0" sldId="258"/>
        </pc:sldMkLst>
        <pc:spChg chg="mod">
          <ac:chgData name="GIOVANNI ZAMPINI" userId="a2842a27-8ae0-41ea-bb17-78177203c3a7" providerId="ADAL" clId="{2D9AEB96-6EAD-4D5E-A673-603B99D5235D}" dt="2024-12-11T22:51:39.125" v="14" actId="123"/>
          <ac:spMkLst>
            <pc:docMk/>
            <pc:sldMk cId="0" sldId="258"/>
            <ac:spMk id="4099" creationId="{8CD61BE7-39F6-8267-7504-7C88D9C2579B}"/>
          </ac:spMkLst>
        </pc:spChg>
      </pc:sldChg>
      <pc:sldChg chg="del">
        <pc:chgData name="GIOVANNI ZAMPINI" userId="a2842a27-8ae0-41ea-bb17-78177203c3a7" providerId="ADAL" clId="{2D9AEB96-6EAD-4D5E-A673-603B99D5235D}" dt="2024-12-11T22:51:45.757" v="15" actId="47"/>
        <pc:sldMkLst>
          <pc:docMk/>
          <pc:sldMk cId="0" sldId="259"/>
        </pc:sldMkLst>
      </pc:sldChg>
      <pc:sldChg chg="del">
        <pc:chgData name="GIOVANNI ZAMPINI" userId="a2842a27-8ae0-41ea-bb17-78177203c3a7" providerId="ADAL" clId="{2D9AEB96-6EAD-4D5E-A673-603B99D5235D}" dt="2024-12-11T22:51:50.457" v="16" actId="47"/>
        <pc:sldMkLst>
          <pc:docMk/>
          <pc:sldMk cId="0" sldId="261"/>
        </pc:sldMkLst>
      </pc:sldChg>
      <pc:sldChg chg="del">
        <pc:chgData name="GIOVANNI ZAMPINI" userId="a2842a27-8ae0-41ea-bb17-78177203c3a7" providerId="ADAL" clId="{2D9AEB96-6EAD-4D5E-A673-603B99D5235D}" dt="2024-12-11T22:51:52.626" v="17" actId="47"/>
        <pc:sldMkLst>
          <pc:docMk/>
          <pc:sldMk cId="0" sldId="263"/>
        </pc:sldMkLst>
      </pc:sldChg>
      <pc:sldChg chg="modSp mod">
        <pc:chgData name="GIOVANNI ZAMPINI" userId="a2842a27-8ae0-41ea-bb17-78177203c3a7" providerId="ADAL" clId="{2D9AEB96-6EAD-4D5E-A673-603B99D5235D}" dt="2024-12-11T22:52:31.626" v="27" actId="5793"/>
        <pc:sldMkLst>
          <pc:docMk/>
          <pc:sldMk cId="0" sldId="264"/>
        </pc:sldMkLst>
        <pc:spChg chg="mod">
          <ac:chgData name="GIOVANNI ZAMPINI" userId="a2842a27-8ae0-41ea-bb17-78177203c3a7" providerId="ADAL" clId="{2D9AEB96-6EAD-4D5E-A673-603B99D5235D}" dt="2024-12-11T22:52:31.626" v="27" actId="5793"/>
          <ac:spMkLst>
            <pc:docMk/>
            <pc:sldMk cId="0" sldId="264"/>
            <ac:spMk id="8195" creationId="{69A5A26D-DC7A-4645-296F-719643061CBD}"/>
          </ac:spMkLst>
        </pc:spChg>
      </pc:sldChg>
      <pc:sldChg chg="modSp mod">
        <pc:chgData name="GIOVANNI ZAMPINI" userId="a2842a27-8ae0-41ea-bb17-78177203c3a7" providerId="ADAL" clId="{2D9AEB96-6EAD-4D5E-A673-603B99D5235D}" dt="2024-12-11T22:54:21.443" v="58" actId="20577"/>
        <pc:sldMkLst>
          <pc:docMk/>
          <pc:sldMk cId="0" sldId="266"/>
        </pc:sldMkLst>
        <pc:spChg chg="mod">
          <ac:chgData name="GIOVANNI ZAMPINI" userId="a2842a27-8ae0-41ea-bb17-78177203c3a7" providerId="ADAL" clId="{2D9AEB96-6EAD-4D5E-A673-603B99D5235D}" dt="2024-12-11T22:54:21.443" v="58" actId="20577"/>
          <ac:spMkLst>
            <pc:docMk/>
            <pc:sldMk cId="0" sldId="266"/>
            <ac:spMk id="10243" creationId="{6AD8F978-84C0-629F-CAF6-857694C675DF}"/>
          </ac:spMkLst>
        </pc:spChg>
      </pc:sldChg>
      <pc:sldChg chg="modSp mod">
        <pc:chgData name="GIOVANNI ZAMPINI" userId="a2842a27-8ae0-41ea-bb17-78177203c3a7" providerId="ADAL" clId="{2D9AEB96-6EAD-4D5E-A673-603B99D5235D}" dt="2024-12-11T22:57:56.685" v="283" actId="123"/>
        <pc:sldMkLst>
          <pc:docMk/>
          <pc:sldMk cId="0" sldId="267"/>
        </pc:sldMkLst>
        <pc:spChg chg="mod">
          <ac:chgData name="GIOVANNI ZAMPINI" userId="a2842a27-8ae0-41ea-bb17-78177203c3a7" providerId="ADAL" clId="{2D9AEB96-6EAD-4D5E-A673-603B99D5235D}" dt="2024-12-11T22:57:56.685" v="283" actId="123"/>
          <ac:spMkLst>
            <pc:docMk/>
            <pc:sldMk cId="0" sldId="267"/>
            <ac:spMk id="12291" creationId="{D9861014-1D84-446A-EEC4-C81F3CF160C6}"/>
          </ac:spMkLst>
        </pc:spChg>
      </pc:sldChg>
      <pc:sldChg chg="modSp mod">
        <pc:chgData name="GIOVANNI ZAMPINI" userId="a2842a27-8ae0-41ea-bb17-78177203c3a7" providerId="ADAL" clId="{2D9AEB96-6EAD-4D5E-A673-603B99D5235D}" dt="2024-12-11T22:58:08.544" v="284" actId="6549"/>
        <pc:sldMkLst>
          <pc:docMk/>
          <pc:sldMk cId="0" sldId="268"/>
        </pc:sldMkLst>
        <pc:spChg chg="mod">
          <ac:chgData name="GIOVANNI ZAMPINI" userId="a2842a27-8ae0-41ea-bb17-78177203c3a7" providerId="ADAL" clId="{2D9AEB96-6EAD-4D5E-A673-603B99D5235D}" dt="2024-12-11T22:58:08.544" v="284" actId="6549"/>
          <ac:spMkLst>
            <pc:docMk/>
            <pc:sldMk cId="0" sldId="268"/>
            <ac:spMk id="13315" creationId="{3DEC2154-8C2B-62AE-E8CF-D52D71F6A46E}"/>
          </ac:spMkLst>
        </pc:spChg>
      </pc:sldChg>
      <pc:sldChg chg="modSp mod">
        <pc:chgData name="GIOVANNI ZAMPINI" userId="a2842a27-8ae0-41ea-bb17-78177203c3a7" providerId="ADAL" clId="{2D9AEB96-6EAD-4D5E-A673-603B99D5235D}" dt="2024-12-11T22:59:49.961" v="301" actId="20577"/>
        <pc:sldMkLst>
          <pc:docMk/>
          <pc:sldMk cId="0" sldId="289"/>
        </pc:sldMkLst>
        <pc:spChg chg="mod">
          <ac:chgData name="GIOVANNI ZAMPINI" userId="a2842a27-8ae0-41ea-bb17-78177203c3a7" providerId="ADAL" clId="{2D9AEB96-6EAD-4D5E-A673-603B99D5235D}" dt="2024-12-11T22:59:49.961" v="301" actId="20577"/>
          <ac:spMkLst>
            <pc:docMk/>
            <pc:sldMk cId="0" sldId="289"/>
            <ac:spMk id="18435" creationId="{ABF438E6-945F-C0A6-7BD6-6874B8ADA426}"/>
          </ac:spMkLst>
        </pc:spChg>
      </pc:sldChg>
      <pc:sldChg chg="modSp mod">
        <pc:chgData name="GIOVANNI ZAMPINI" userId="a2842a27-8ae0-41ea-bb17-78177203c3a7" providerId="ADAL" clId="{2D9AEB96-6EAD-4D5E-A673-603B99D5235D}" dt="2024-12-11T23:00:26.960" v="309" actId="20577"/>
        <pc:sldMkLst>
          <pc:docMk/>
          <pc:sldMk cId="0" sldId="298"/>
        </pc:sldMkLst>
        <pc:spChg chg="mod">
          <ac:chgData name="GIOVANNI ZAMPINI" userId="a2842a27-8ae0-41ea-bb17-78177203c3a7" providerId="ADAL" clId="{2D9AEB96-6EAD-4D5E-A673-603B99D5235D}" dt="2024-12-11T23:00:26.960" v="309" actId="20577"/>
          <ac:spMkLst>
            <pc:docMk/>
            <pc:sldMk cId="0" sldId="298"/>
            <ac:spMk id="23555" creationId="{74EF3E1A-BD91-55A2-2092-99B4977A0976}"/>
          </ac:spMkLst>
        </pc:spChg>
      </pc:sldChg>
      <pc:sldChg chg="modSp mod">
        <pc:chgData name="GIOVANNI ZAMPINI" userId="a2842a27-8ae0-41ea-bb17-78177203c3a7" providerId="ADAL" clId="{2D9AEB96-6EAD-4D5E-A673-603B99D5235D}" dt="2024-12-11T22:56:15.622" v="226" actId="123"/>
        <pc:sldMkLst>
          <pc:docMk/>
          <pc:sldMk cId="0" sldId="300"/>
        </pc:sldMkLst>
        <pc:spChg chg="mod">
          <ac:chgData name="GIOVANNI ZAMPINI" userId="a2842a27-8ae0-41ea-bb17-78177203c3a7" providerId="ADAL" clId="{2D9AEB96-6EAD-4D5E-A673-603B99D5235D}" dt="2024-12-11T22:56:15.622" v="226" actId="123"/>
          <ac:spMkLst>
            <pc:docMk/>
            <pc:sldMk cId="0" sldId="300"/>
            <ac:spMk id="11267" creationId="{B4505AA4-2500-243C-FE1F-F24F8225B80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CD9DD39-53C8-5B58-FDE4-A72E85BC46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2EEAB92-9047-2E5D-FAF0-F6A63CC62A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5FD8CCB-13A1-BD22-518E-21E383D9D8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622EAD-956D-4891-86D2-B6FD4529A1A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12508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03C5A7D-36A6-F68C-C473-56B948432D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D2C14F8-FB22-4E1B-9419-1575222A16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B878EBF-F1E6-5C58-F585-9DF09A1C05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891CD-1D66-4EE1-B611-486C608EA7D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56707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18876F0-74E4-1C96-AC76-CD904729B5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7EAFFD0-1BE5-D5E3-DA17-C4C3F1921A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634ECA9-6F6A-EA0A-647D-24AED735C1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BC4245-990C-4734-A1E0-86DB400F4F4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783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0695407-BB28-65A6-C320-83CC731570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36CC55-B268-7594-9EA5-D09A4E3FC1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A646040-58E5-62A6-61FE-E56A96390C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951130-C1CE-426A-8C41-DBA13A556C8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15666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67D147-0897-07B5-5368-724ACFC9CE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B3A93C-D8A4-31D2-A931-E5CD95B6E5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8053A4B-B5CE-C790-9CA4-91F6D31611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A14090-0B6B-4419-821B-00294C1AD29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7580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25C212-432A-B6A7-C9E5-03FF4196EF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18B310-5853-B656-C304-6FD9F7B60E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21853E-2F82-1F06-1516-328D0CF37D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6FBBB0-C8C6-4B51-9121-AEA1B553C60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989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D3E4B9-7E1B-D2BD-A486-E9D5CE61A5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BD005E-6CDA-B631-1DCB-E0CEECFE38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C980E7C-8B49-A4B1-7233-B5B5F7517F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FD4F0-2826-4683-848C-22AB33D05A4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60033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9990BB9-7D0A-3BC6-734A-1837A14EC7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08B4E5C-3028-8BB0-963F-E5408ACDE7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86F275C-3096-9010-57D8-F45531A01B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DA70D-FABE-42A1-8035-DF14104A9EB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58265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9DBB4D2-4DDA-1FFE-FC7C-DDB48F57F4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DC3B00A-7980-A1A2-D593-BC0CDA4DA9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8357CDB-0215-A26D-40E2-3729C46A54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900F9C-AE92-4D5C-89D5-24691E98692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30844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675B41-A9D5-E52E-6D80-E4AD585B7D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9CA2F2-290F-78B2-1405-BF26E227E0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D50ADC-A156-9BC0-1C82-332BC84976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E2DB7A-FEE3-4D05-83BF-C475DB6B4DE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06384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DE0189-E437-7040-71FC-91B9FB4A27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C8DAE0-4D0C-F284-7215-80FBD0E82F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C0DF51-4F2A-76B8-5ABA-5EF4EFDAD7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7F49ED-A6B8-44D3-8DD9-64F3B35B07B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49899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9EA47F6-0E59-B054-225D-6B599054CF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4FF6E12-9AB8-A764-5432-F3A9929948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764A1C6-02FA-2DEC-C942-E191AAF8BBF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0E162BF-8367-4AF5-310C-B814E029AEF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E9AC4B7-02D3-0274-97EF-825FDE8FB22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D0CCC3D0-32B0-45B8-BE82-2B6F5D20CE1F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E3FDC74C-3FFD-D282-FD69-1EAEEC5322F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55650" y="260350"/>
            <a:ext cx="7772400" cy="1470025"/>
          </a:xfrm>
        </p:spPr>
        <p:txBody>
          <a:bodyPr anchor="ctr"/>
          <a:lstStyle/>
          <a:p>
            <a:pPr eaLnBrk="1" hangingPunct="1"/>
            <a:r>
              <a:rPr lang="it-IT" altLang="it-IT" sz="4400" b="1"/>
              <a:t>Ispezioni e controlli</a:t>
            </a:r>
            <a:br>
              <a:rPr lang="it-IT" altLang="it-IT" sz="4400" b="1"/>
            </a:br>
            <a:r>
              <a:rPr lang="it-IT" altLang="it-IT" sz="4400" b="1"/>
              <a:t>nei luoghi di lavoro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B918FAB6-7184-2AF0-8050-6AD50F41A59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49500"/>
            <a:ext cx="6400800" cy="3289300"/>
          </a:xfrm>
        </p:spPr>
        <p:txBody>
          <a:bodyPr/>
          <a:lstStyle/>
          <a:p>
            <a:pPr eaLnBrk="1" hangingPunct="1"/>
            <a:r>
              <a:rPr lang="it-IT" altLang="it-IT" sz="3200"/>
              <a:t>Riferimenti normativi</a:t>
            </a:r>
          </a:p>
          <a:p>
            <a:pPr eaLnBrk="1" hangingPunct="1"/>
            <a:r>
              <a:rPr lang="it-IT" altLang="it-IT" sz="3200"/>
              <a:t>e competenze</a:t>
            </a:r>
          </a:p>
          <a:p>
            <a:pPr eaLnBrk="1" hangingPunct="1"/>
            <a:endParaRPr lang="it-IT" altLang="it-IT" sz="3200"/>
          </a:p>
          <a:p>
            <a:pPr eaLnBrk="1" hangingPunct="1"/>
            <a:r>
              <a:rPr lang="it-IT" altLang="it-IT" sz="3200"/>
              <a:t>Prof. Giovanni Zampini</a:t>
            </a:r>
          </a:p>
          <a:p>
            <a:pPr eaLnBrk="1" hangingPunct="1"/>
            <a:endParaRPr lang="it-IT" altLang="it-IT" sz="3200"/>
          </a:p>
          <a:p>
            <a:pPr eaLnBrk="1" hangingPunct="1"/>
            <a:endParaRPr lang="it-IT" altLang="it-IT" sz="3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448688E5-7F3F-2002-37EB-11DE523008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it-IT" altLang="it-IT" sz="2800" b="1"/>
              <a:t>Attività di controllo e ispezione</a:t>
            </a:r>
            <a:br>
              <a:rPr lang="it-IT" altLang="it-IT" sz="2800" b="1"/>
            </a:br>
            <a:r>
              <a:rPr lang="it-IT" altLang="it-IT" sz="2800" b="1"/>
              <a:t>degli Organi di Vigilanza (ASL)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249E5131-654A-0F61-AB8C-E957B689B2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229600" cy="5145088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lphaLcParenR"/>
            </a:pPr>
            <a:endParaRPr lang="it-IT" altLang="it-IT" sz="2000" b="1" u="sng" dirty="0"/>
          </a:p>
          <a:p>
            <a:pPr marL="609600" indent="-609600" eaLnBrk="1" hangingPunct="1">
              <a:lnSpc>
                <a:spcPct val="80000"/>
              </a:lnSpc>
              <a:buFontTx/>
              <a:buAutoNum type="alphaLcParenR"/>
            </a:pPr>
            <a:r>
              <a:rPr lang="it-IT" altLang="it-IT" sz="2000" b="1" u="sng" dirty="0"/>
              <a:t>ottemperanza</a:t>
            </a:r>
            <a:r>
              <a:rPr lang="it-IT" altLang="it-IT" sz="2000" dirty="0"/>
              <a:t> 	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it-IT" altLang="it-IT" sz="2000" dirty="0"/>
              <a:t>	 </a:t>
            </a:r>
            <a:r>
              <a:rPr lang="it-IT" altLang="it-IT" sz="2000" dirty="0">
                <a:latin typeface="Times New Roman" panose="02020603050405020304" pitchFamily="18" charset="0"/>
              </a:rPr>
              <a:t>→</a:t>
            </a:r>
            <a:r>
              <a:rPr lang="it-IT" altLang="it-IT" sz="2000" dirty="0"/>
              <a:t> ammissione del contravventore al pagamento del 25% del massimo della sanzione</a:t>
            </a:r>
          </a:p>
          <a:p>
            <a:pPr marL="990600" lvl="1" indent="-533400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it-IT" altLang="it-IT" sz="1800" b="1" u="sng" dirty="0"/>
          </a:p>
          <a:p>
            <a:pPr marL="609600" indent="-609600" algn="just" eaLnBrk="1" hangingPunct="1">
              <a:lnSpc>
                <a:spcPct val="80000"/>
              </a:lnSpc>
              <a:buFontTx/>
              <a:buAutoNum type="alphaLcParenR" startAt="2"/>
            </a:pPr>
            <a:r>
              <a:rPr lang="it-IT" altLang="it-IT" sz="2000" b="1" u="sng" dirty="0"/>
              <a:t>non ottemperanza</a:t>
            </a:r>
            <a:r>
              <a:rPr lang="it-IT" altLang="it-IT" sz="2000" dirty="0"/>
              <a:t> 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it-IT" altLang="it-IT" sz="2000" dirty="0">
                <a:latin typeface="Times New Roman" panose="02020603050405020304" pitchFamily="18" charset="0"/>
              </a:rPr>
              <a:t>	→</a:t>
            </a:r>
            <a:r>
              <a:rPr lang="it-IT" altLang="it-IT" sz="2000" dirty="0"/>
              <a:t> comunicazione al PM dell’inottemperanza e </a:t>
            </a:r>
            <a:r>
              <a:rPr lang="it-IT" altLang="it-IT" sz="2000" dirty="0" err="1"/>
              <a:t>e</a:t>
            </a:r>
            <a:r>
              <a:rPr lang="it-IT" altLang="it-IT" sz="2000" dirty="0"/>
              <a:t> prosecuzione del procedimento penale</a:t>
            </a:r>
            <a:endParaRPr lang="it-IT" altLang="it-IT" sz="2000" u="sng" dirty="0"/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endParaRPr lang="it-IT" altLang="it-IT" sz="2000" u="sng" dirty="0"/>
          </a:p>
          <a:p>
            <a:pPr marL="609600" indent="-609600" algn="just" eaLnBrk="1" hangingPunct="1">
              <a:lnSpc>
                <a:spcPct val="80000"/>
              </a:lnSpc>
              <a:buFontTx/>
              <a:buAutoNum type="alphaLcParenR" startAt="3"/>
            </a:pPr>
            <a:r>
              <a:rPr lang="it-IT" altLang="it-IT" sz="2000" b="1" u="sng" dirty="0"/>
              <a:t>ottemperanza in un tempo superiore o con diverse modalità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it-IT" altLang="it-IT" sz="2000" dirty="0"/>
              <a:t>	</a:t>
            </a:r>
            <a:r>
              <a:rPr lang="it-IT" altLang="it-IT" sz="2000" dirty="0">
                <a:latin typeface="Times New Roman" panose="02020603050405020304" pitchFamily="18" charset="0"/>
              </a:rPr>
              <a:t>→</a:t>
            </a:r>
            <a:r>
              <a:rPr lang="it-IT" altLang="it-IT" sz="2000" dirty="0"/>
              <a:t> comunicazione al PM per l’applicazione dell’art. 162-bis c.p. (ammissione del contravventore al pagamento del 25% del massimo della sanzione)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endParaRPr lang="it-IT" altLang="it-IT" sz="2000" dirty="0"/>
          </a:p>
          <a:p>
            <a:pPr marL="609600" indent="-609600" algn="just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AutoNum type="alphaLcParenR" startAt="4"/>
            </a:pPr>
            <a:r>
              <a:rPr lang="it-IT" altLang="it-IT" sz="2000" b="1" u="sng" dirty="0"/>
              <a:t>non pagamento</a:t>
            </a:r>
            <a:r>
              <a:rPr lang="it-IT" altLang="it-IT" sz="2000" b="1" dirty="0"/>
              <a:t>: 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it-IT" altLang="it-IT" sz="2000" dirty="0"/>
              <a:t>	 </a:t>
            </a:r>
            <a:r>
              <a:rPr lang="it-IT" altLang="it-IT" sz="2000" dirty="0">
                <a:latin typeface="Times New Roman" panose="02020603050405020304" pitchFamily="18" charset="0"/>
              </a:rPr>
              <a:t>→</a:t>
            </a:r>
            <a:r>
              <a:rPr lang="it-IT" altLang="it-IT" sz="2000" dirty="0"/>
              <a:t> comunicazione al PM del non pagamento e prosecuzione del procedimento penale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979E4F0D-E0E1-DDED-C115-B77E288C79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Personale di Vigilanza e Ispezione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A5075581-F551-271D-FC2F-53194A6DE8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it-IT" altLang="it-IT"/>
          </a:p>
          <a:p>
            <a:pPr eaLnBrk="1" hangingPunct="1"/>
            <a:r>
              <a:rPr lang="it-IT" altLang="it-IT" sz="2400"/>
              <a:t>Possiede la </a:t>
            </a:r>
            <a:r>
              <a:rPr lang="it-IT" altLang="it-IT" sz="2400" b="1"/>
              <a:t>qualifica di Ufficiale di Polizia Giudiziaria (UPG) </a:t>
            </a:r>
            <a:r>
              <a:rPr lang="it-IT" altLang="it-IT" sz="2400"/>
              <a:t>attribuita nominalmente con decreto del Prefetto.</a:t>
            </a:r>
          </a:p>
          <a:p>
            <a:pPr eaLnBrk="1" hangingPunct="1"/>
            <a:endParaRPr lang="it-IT" altLang="it-IT" sz="2400"/>
          </a:p>
          <a:p>
            <a:pPr eaLnBrk="1" hangingPunct="1"/>
            <a:r>
              <a:rPr lang="it-IT" altLang="it-IT" sz="2400"/>
              <a:t>Tale qualifica è valida solo per la materia specifica (“</a:t>
            </a:r>
            <a:r>
              <a:rPr lang="it-IT" altLang="it-IT" sz="2400" i="1"/>
              <a:t>nei limiti del servizio cui sono destinati e secondo le rispettive attribuzioni</a:t>
            </a:r>
            <a:r>
              <a:rPr lang="it-IT" altLang="it-IT" sz="2400"/>
              <a:t>”).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F7D012B6-7055-91D5-9323-16C7B3EB79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Funzioni della P.G.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7449169E-A1A5-C4EF-1888-C094820A17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it-IT" altLang="it-IT"/>
              <a:t>L’attività di P.G. si esercita:</a:t>
            </a:r>
          </a:p>
          <a:p>
            <a:pPr eaLnBrk="1" hangingPunct="1">
              <a:buFontTx/>
              <a:buNone/>
            </a:pPr>
            <a:r>
              <a:rPr lang="it-IT" altLang="it-IT"/>
              <a:t>- </a:t>
            </a:r>
            <a:r>
              <a:rPr lang="it-IT" altLang="it-IT" u="sng"/>
              <a:t>su specifica delega da parte di A.G</a:t>
            </a:r>
            <a:r>
              <a:rPr lang="it-IT" altLang="it-IT"/>
              <a:t>. (magistratura inquirente);</a:t>
            </a:r>
          </a:p>
          <a:p>
            <a:pPr eaLnBrk="1" hangingPunct="1">
              <a:buFontTx/>
              <a:buNone/>
            </a:pPr>
            <a:r>
              <a:rPr lang="it-IT" altLang="it-IT"/>
              <a:t>- </a:t>
            </a:r>
            <a:r>
              <a:rPr lang="it-IT" altLang="it-IT" u="sng"/>
              <a:t>di propria iniziativa</a:t>
            </a:r>
            <a:r>
              <a:rPr lang="it-IT" altLang="it-IT"/>
              <a:t>: le funzioni si attivano anche quando, nell’ambito della normale attività di prevenzione, vengono rilevate ipotesi di reato. 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CB00772B-E27D-9DC5-C6E1-3BF932EB06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Funzioni della P.G.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E93F46F-051C-345C-44C8-D57A9A6ABD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it-IT" altLang="it-IT"/>
              <a:t>In entrambi i casi, i compiti della P.G. sono: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LcParenBoth"/>
            </a:pPr>
            <a:r>
              <a:rPr lang="it-IT" altLang="it-IT"/>
              <a:t>acquisire notizia dei reati;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LcParenBoth"/>
            </a:pPr>
            <a:r>
              <a:rPr lang="it-IT" altLang="it-IT"/>
              <a:t> impedire la prosecuzione del reato; (prescrizione, disposizione, sequestro);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LcParenBoth"/>
            </a:pPr>
            <a:r>
              <a:rPr lang="it-IT" altLang="it-IT"/>
              <a:t>ricercare gli autori del reato;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LcParenBoth"/>
            </a:pPr>
            <a:r>
              <a:rPr lang="it-IT" altLang="it-IT"/>
              <a:t>assicurare le prove (perquisizione, sequestro, individuazione testimoni);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LcParenBoth"/>
            </a:pPr>
            <a:r>
              <a:rPr lang="it-IT" altLang="it-IT"/>
              <a:t> dare comunicazione del reato al p.m. senza ritardo.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F2D466EA-2BF4-D65D-B219-C8835165F1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Funzioni della P.G.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ABF438E6-945F-C0A6-7BD6-6874B8ADA4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it-IT" altLang="it-IT" sz="2400" dirty="0"/>
              <a:t>	Per poter svolgere questi compiti, gli ufficiali di P.G. possono: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it-IT" altLang="it-IT" sz="2400" dirty="0"/>
              <a:t> - </a:t>
            </a:r>
            <a:r>
              <a:rPr lang="it-IT" altLang="it-IT" sz="2400" i="1" u="sng" dirty="0"/>
              <a:t>accedere ai luoghi di lavoro senza alcuna limitazione</a:t>
            </a:r>
            <a:r>
              <a:rPr lang="it-IT" altLang="it-IT" sz="2400" dirty="0"/>
              <a:t>;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it-IT" altLang="it-IT" sz="2400" i="1" u="sng" dirty="0"/>
              <a:t>assumere sommarie informazioni testimoniali</a:t>
            </a:r>
            <a:r>
              <a:rPr lang="it-IT" altLang="it-IT" sz="2400" dirty="0"/>
              <a:t> dalle persone che possono riferire circostanze utili ai fini delle indagini; nel caso di persone sottoposte a indagine è possibili acquisire solamente dichiarazioni spontanee, perché assunzione di informazioni o interrogatorio su delega del p.m. può avvenire solamente in presenza del difensore; 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it-IT" altLang="it-IT" sz="2400" i="1" u="sng" dirty="0"/>
              <a:t>impartire prescrizioni</a:t>
            </a:r>
            <a:r>
              <a:rPr lang="it-IT" altLang="it-IT" sz="2400" dirty="0"/>
              <a:t>;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it-IT" altLang="it-IT" sz="2400" i="1" u="sng" dirty="0"/>
              <a:t>procedere con perquisizioni o sequestri</a:t>
            </a:r>
            <a:r>
              <a:rPr lang="it-IT" altLang="it-IT" sz="2400" dirty="0"/>
              <a:t> (necessaria la delega o la convalida da parte dell’A.G.) 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it-IT" altLang="it-IT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F42E3C7-539C-B6EF-D587-7B1502E973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Personale di Vigilanza e Ispezione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E4976769-E39E-118D-85C6-E8BCA8CF6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it-IT" altLang="it-IT" sz="2800"/>
              <a:t>Quindi gli ispettori hanno: </a:t>
            </a:r>
          </a:p>
          <a:p>
            <a:pPr eaLnBrk="1" hangingPunct="1"/>
            <a:r>
              <a:rPr lang="it-IT" altLang="it-IT" sz="2800" b="1"/>
              <a:t>potere di diffida </a:t>
            </a:r>
            <a:r>
              <a:rPr lang="it-IT" altLang="it-IT" sz="2800"/>
              <a:t>(art. 9 DPR 520/55);</a:t>
            </a:r>
          </a:p>
          <a:p>
            <a:pPr eaLnBrk="1" hangingPunct="1"/>
            <a:r>
              <a:rPr lang="it-IT" altLang="it-IT" sz="2800" b="1"/>
              <a:t>potere di accesso</a:t>
            </a:r>
            <a:r>
              <a:rPr lang="it-IT" altLang="it-IT" sz="2800"/>
              <a:t> (art. 8 DPR 520/55):</a:t>
            </a:r>
          </a:p>
          <a:p>
            <a:pPr eaLnBrk="1" hangingPunct="1">
              <a:buFontTx/>
              <a:buNone/>
            </a:pPr>
            <a:r>
              <a:rPr lang="it-IT" altLang="it-IT" sz="2800"/>
              <a:t>	“</a:t>
            </a:r>
            <a:r>
              <a:rPr lang="it-IT" altLang="it-IT" sz="2800" i="1"/>
              <a:t>facoltà di visitare in ogni parte, a qualsiasi ora del giorno e anche della notte, i laboratori, gli opifici, i cantieri ed i lavori, in quanto siano sottoposti alla loro vigilanza, nonché i dormitori ed i refettori annessi agli stabilimenti”</a:t>
            </a:r>
            <a:r>
              <a:rPr lang="it-IT" altLang="it-IT" sz="2800"/>
              <a:t>;</a:t>
            </a:r>
          </a:p>
          <a:p>
            <a:pPr eaLnBrk="1" hangingPunct="1"/>
            <a:r>
              <a:rPr lang="it-IT" altLang="it-IT" sz="2800" b="1"/>
              <a:t>potere di disposizione </a:t>
            </a:r>
            <a:r>
              <a:rPr lang="it-IT" altLang="it-IT" sz="2800"/>
              <a:t>(art. 10 DPR 520/55)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9AF1DC81-4F37-0210-296C-5BB57D17B9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Principali documenti </a:t>
            </a:r>
            <a:br>
              <a:rPr lang="it-IT" altLang="it-IT" sz="2800" b="1"/>
            </a:br>
            <a:r>
              <a:rPr lang="it-IT" altLang="it-IT" sz="2800" b="1"/>
              <a:t>da tenere in azienda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11202CCF-5AFF-9831-EC13-F541D91404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Organigramma aziendale: con individuazione delle responsabilità e funzioni dirigenziali aziendali.</a:t>
            </a:r>
          </a:p>
          <a:p>
            <a:pPr eaLnBrk="1" hangingPunct="1"/>
            <a:r>
              <a:rPr lang="it-IT" altLang="it-IT"/>
              <a:t>Eventuali atti di delega in materia di salute e sicurezza sul lavoro.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712A781A-6322-D11D-ECAD-A73B0AC0DD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Principali documenti </a:t>
            </a:r>
            <a:br>
              <a:rPr lang="it-IT" altLang="it-IT" sz="2800" b="1"/>
            </a:br>
            <a:r>
              <a:rPr lang="it-IT" altLang="it-IT" sz="2800" b="1"/>
              <a:t>da tenere in azienda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A10A3F6F-CC79-19A0-0024-F134C0E14D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Documenti inerenti l'individuazione degli attori della prevenzione e attestati dell'iter formativo degli stessi:</a:t>
            </a:r>
          </a:p>
          <a:p>
            <a:pPr eaLnBrk="1" hangingPunct="1">
              <a:buFontTx/>
              <a:buNone/>
            </a:pPr>
            <a:r>
              <a:rPr lang="it-IT" altLang="it-IT"/>
              <a:t>	- Nomina RSPP </a:t>
            </a:r>
          </a:p>
          <a:p>
            <a:pPr eaLnBrk="1" hangingPunct="1">
              <a:buFontTx/>
              <a:buNone/>
            </a:pPr>
            <a:r>
              <a:rPr lang="it-IT" altLang="it-IT"/>
              <a:t>	- Nomina medico competente</a:t>
            </a:r>
          </a:p>
          <a:p>
            <a:pPr eaLnBrk="1" hangingPunct="1">
              <a:buFontTx/>
              <a:buNone/>
            </a:pPr>
            <a:r>
              <a:rPr lang="it-IT" altLang="it-IT"/>
              <a:t>	- RLS: estremi comunicazione ad INAIL</a:t>
            </a:r>
          </a:p>
          <a:p>
            <a:pPr eaLnBrk="1" hangingPunct="1">
              <a:buFontTx/>
              <a:buNone/>
            </a:pPr>
            <a:r>
              <a:rPr lang="it-IT" altLang="it-IT"/>
              <a:t>	- Addetti emergenza e primo soccorso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2EEA4F78-E6C4-44AF-9770-89687A4817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Principali documenti </a:t>
            </a:r>
            <a:br>
              <a:rPr lang="it-IT" altLang="it-IT" sz="2800" b="1"/>
            </a:br>
            <a:r>
              <a:rPr lang="it-IT" altLang="it-IT" sz="2800" b="1"/>
              <a:t>da tenere in azienda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6852D66-CD84-9EF8-9CE1-E0CB6694C2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Documento di valutazione dei Rischi (ultimo aggiornamento); Valutazione di </a:t>
            </a:r>
            <a:r>
              <a:rPr lang="it-IT" altLang="it-IT" b="1"/>
              <a:t>tutti </a:t>
            </a:r>
            <a:r>
              <a:rPr lang="it-IT" altLang="it-IT"/>
              <a:t>i rischi (compreso stress lavoro correlato)</a:t>
            </a:r>
          </a:p>
          <a:p>
            <a:pPr eaLnBrk="1" hangingPunct="1"/>
            <a:r>
              <a:rPr lang="it-IT" altLang="it-IT"/>
              <a:t>Piano di interventi / miglioramenti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5706B89D-2111-5DAD-22AA-7A7F8EBECE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Principali documenti </a:t>
            </a:r>
            <a:br>
              <a:rPr lang="it-IT" altLang="it-IT" sz="2800" b="1"/>
            </a:br>
            <a:r>
              <a:rPr lang="it-IT" altLang="it-IT" sz="2800" b="1"/>
              <a:t>da tenere in azienda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74EF3E1A-BD91-55A2-2092-99B4977A09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800" dirty="0"/>
              <a:t>Programmi / Procedure per manutenzione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/>
              <a:t>Verbali di riunione periodica con eventuali allegati (es relazione del medico competente)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/>
              <a:t>Registri di manutenzione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/>
              <a:t>Registro infortuni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/>
              <a:t>DUVRI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/>
              <a:t>M.O.G. validato 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/>
              <a:t>Certificato prevenzione incendi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/>
              <a:t>Piani emergenza ed evacuazione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22BB4E9E-DF75-983F-0C2F-D81DA3138F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Controlli nei luoghi di lavoro. </a:t>
            </a:r>
            <a:br>
              <a:rPr lang="it-IT" altLang="it-IT" sz="2800" b="1"/>
            </a:br>
            <a:r>
              <a:rPr lang="it-IT" altLang="it-IT" sz="2800" b="1"/>
              <a:t>Riferimenti normativi e competenze:</a:t>
            </a:r>
          </a:p>
        </p:txBody>
      </p:sp>
      <p:sp>
        <p:nvSpPr>
          <p:cNvPr id="3075" name="Rectangle 6">
            <a:extLst>
              <a:ext uri="{FF2B5EF4-FFF2-40B4-BE49-F238E27FC236}">
                <a16:creationId xmlns:a16="http://schemas.microsoft.com/office/drawing/2014/main" id="{E1D4BE2F-1872-BC25-9CF8-C9B43887D7AA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it-IT" altLang="it-IT" b="1"/>
              <a:t>DPR 19 Marzo 1955 n. 520 (previgente)</a:t>
            </a:r>
          </a:p>
          <a:p>
            <a:pPr eaLnBrk="1" hangingPunct="1">
              <a:buFontTx/>
              <a:buNone/>
            </a:pPr>
            <a:r>
              <a:rPr lang="it-IT" altLang="it-IT"/>
              <a:t>	Ispettorato del Lavoro: vigilanza sull'applicazione delle leggi in materia di:</a:t>
            </a:r>
          </a:p>
          <a:p>
            <a:pPr eaLnBrk="1" hangingPunct="1"/>
            <a:r>
              <a:rPr lang="it-IT" altLang="it-IT"/>
              <a:t>lavoro e previdenza, contratti collettivi</a:t>
            </a:r>
          </a:p>
          <a:p>
            <a:pPr eaLnBrk="1" hangingPunct="1"/>
            <a:r>
              <a:rPr lang="it-IT" altLang="it-IT"/>
              <a:t>igiene, salute e sicurezza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86277CC-C5B0-7AB7-653D-4183A24AFB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Controlli nei luoghi di lavoro.</a:t>
            </a:r>
            <a:br>
              <a:rPr lang="it-IT" altLang="it-IT" sz="2800" b="1"/>
            </a:br>
            <a:r>
              <a:rPr lang="it-IT" altLang="it-IT" sz="2800" b="1"/>
              <a:t>Riferimenti normativi e competenze: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8CD61BE7-39F6-8267-7504-7C88D9C257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Tx/>
              <a:buNone/>
            </a:pPr>
            <a:r>
              <a:rPr lang="it-IT" altLang="it-IT" b="1" dirty="0"/>
              <a:t>Legge n. 833/1978 (art. 21) </a:t>
            </a:r>
            <a:r>
              <a:rPr lang="it-IT" altLang="it-IT" dirty="0"/>
              <a:t>attribuisce: </a:t>
            </a:r>
          </a:p>
          <a:p>
            <a:pPr algn="just" eaLnBrk="1" hangingPunct="1"/>
            <a:r>
              <a:rPr lang="it-IT" altLang="it-IT" dirty="0"/>
              <a:t>alle USL (ora </a:t>
            </a:r>
            <a:r>
              <a:rPr lang="it-IT" altLang="it-IT" b="1" dirty="0"/>
              <a:t>ASL</a:t>
            </a:r>
            <a:r>
              <a:rPr lang="it-IT" altLang="it-IT" dirty="0"/>
              <a:t>) compiti in materia di prevenzione, igiene salute e sicurezza dei lavoratori </a:t>
            </a:r>
          </a:p>
          <a:p>
            <a:pPr algn="just" eaLnBrk="1" hangingPunct="1"/>
            <a:r>
              <a:rPr lang="it-IT" altLang="it-IT" dirty="0"/>
              <a:t>A </a:t>
            </a:r>
            <a:r>
              <a:rPr lang="it-IT" altLang="it-IT" b="1" dirty="0"/>
              <a:t>DPL </a:t>
            </a:r>
            <a:r>
              <a:rPr lang="it-IT" altLang="it-IT" dirty="0"/>
              <a:t>(ex Ispettorato) controllo su altre leggi sul lavoro e previdenza, contratti collettivi, ma anche altre tipologie di controllo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1155E13A-29F5-828F-194E-ACEDDF3588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Controlli nei luoghi di lavoro -</a:t>
            </a:r>
            <a:br>
              <a:rPr lang="it-IT" altLang="it-IT" sz="2800" b="1"/>
            </a:br>
            <a:r>
              <a:rPr lang="it-IT" altLang="it-IT" sz="2800" b="1"/>
              <a:t>riferimenti normativi e competenze: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69A5A26D-DC7A-4645-296F-719643061C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Tx/>
              <a:buNone/>
            </a:pPr>
            <a:r>
              <a:rPr lang="it-IT" altLang="it-IT" sz="2400" dirty="0"/>
              <a:t>    Secondo d.lgs. n. 81/2008, il rispetto della normativa in materia di igiene e sicurezza del lavoro, deve essere garantito:</a:t>
            </a:r>
          </a:p>
          <a:p>
            <a:pPr algn="just" eaLnBrk="1" hangingPunct="1">
              <a:buFontTx/>
              <a:buNone/>
            </a:pPr>
            <a:endParaRPr lang="it-IT" altLang="it-IT" sz="2400" dirty="0"/>
          </a:p>
          <a:p>
            <a:pPr algn="just" eaLnBrk="1" hangingPunct="1"/>
            <a:r>
              <a:rPr lang="it-IT" altLang="it-IT" sz="2400" dirty="0"/>
              <a:t>dal controllo degli organismi interni all’attività lavorativa (</a:t>
            </a:r>
            <a:r>
              <a:rPr lang="it-IT" altLang="it-IT" sz="2400" i="1" dirty="0"/>
              <a:t>internal audit</a:t>
            </a:r>
            <a:r>
              <a:rPr lang="it-IT" altLang="it-IT" sz="2400" dirty="0"/>
              <a:t>);</a:t>
            </a:r>
          </a:p>
          <a:p>
            <a:pPr marL="0" indent="0" algn="just" eaLnBrk="1" hangingPunct="1">
              <a:buNone/>
            </a:pPr>
            <a:endParaRPr lang="it-IT" altLang="it-IT" sz="2400" dirty="0"/>
          </a:p>
          <a:p>
            <a:pPr algn="just" eaLnBrk="1" hangingPunct="1"/>
            <a:r>
              <a:rPr lang="it-IT" altLang="it-IT" sz="2400" dirty="0"/>
              <a:t>dagli interventi ispettivi delle strutture pubbliche preposte alla vigilanza (</a:t>
            </a:r>
            <a:r>
              <a:rPr lang="it-IT" altLang="it-IT" sz="2400" i="1" dirty="0"/>
              <a:t>external</a:t>
            </a:r>
            <a:r>
              <a:rPr lang="it-IT" altLang="it-IT" sz="2400" dirty="0"/>
              <a:t> </a:t>
            </a:r>
            <a:r>
              <a:rPr lang="it-IT" altLang="it-IT" sz="2400" i="1" dirty="0"/>
              <a:t>audit</a:t>
            </a:r>
            <a:r>
              <a:rPr lang="it-IT" altLang="it-IT" sz="2400" dirty="0"/>
              <a:t>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21E5DE2-E4C9-5295-FCC0-4BF10C5F0B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Controlli nei luoghi di lavoro -</a:t>
            </a:r>
            <a:br>
              <a:rPr lang="it-IT" altLang="it-IT" sz="2800" b="1"/>
            </a:br>
            <a:r>
              <a:rPr lang="it-IT" altLang="it-IT" sz="2800" b="1"/>
              <a:t>riferimenti normativi e competenze: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40DD9DEF-0104-7356-1B3D-F87774588E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it-IT" altLang="it-IT"/>
              <a:t>	</a:t>
            </a:r>
            <a:r>
              <a:rPr lang="it-IT" altLang="it-IT" sz="2400" u="sng"/>
              <a:t>Agli organi di controllo interno aziendale</a:t>
            </a:r>
            <a:r>
              <a:rPr lang="it-IT" altLang="it-IT" sz="2400"/>
              <a:t> </a:t>
            </a:r>
          </a:p>
          <a:p>
            <a:pPr eaLnBrk="1" hangingPunct="1">
              <a:buFontTx/>
              <a:buNone/>
            </a:pPr>
            <a:r>
              <a:rPr lang="it-IT" altLang="it-IT" sz="2400"/>
              <a:t>	- è riservato iI primo livello di prevenzione.</a:t>
            </a:r>
          </a:p>
          <a:p>
            <a:pPr eaLnBrk="1" hangingPunct="1">
              <a:buFontTx/>
              <a:buNone/>
            </a:pPr>
            <a:endParaRPr lang="it-IT" altLang="it-IT" sz="2400"/>
          </a:p>
          <a:p>
            <a:pPr eaLnBrk="1" hangingPunct="1">
              <a:buFontTx/>
              <a:buNone/>
            </a:pPr>
            <a:r>
              <a:rPr lang="it-IT" altLang="it-IT" sz="2400"/>
              <a:t>	</a:t>
            </a:r>
            <a:r>
              <a:rPr lang="it-IT" altLang="it-IT" sz="2400" u="sng"/>
              <a:t>Agli organi di vigilanza pubblici spettano</a:t>
            </a:r>
            <a:r>
              <a:rPr lang="it-IT" altLang="it-IT" sz="2400"/>
              <a:t>:</a:t>
            </a:r>
          </a:p>
          <a:p>
            <a:pPr eaLnBrk="1" hangingPunct="1">
              <a:buFontTx/>
              <a:buNone/>
            </a:pPr>
            <a:r>
              <a:rPr lang="it-IT" altLang="it-IT" sz="2400"/>
              <a:t>	- le verifiche per il rispetto delle norme antinfortunistiche;</a:t>
            </a:r>
          </a:p>
          <a:p>
            <a:pPr eaLnBrk="1" hangingPunct="1">
              <a:buFontTx/>
              <a:buNone/>
            </a:pPr>
            <a:r>
              <a:rPr lang="it-IT" altLang="it-IT" sz="2400"/>
              <a:t>	- l’adozione degli eventuali provvedimenti sanzionatori;</a:t>
            </a:r>
          </a:p>
          <a:p>
            <a:pPr eaLnBrk="1" hangingPunct="1">
              <a:buFontTx/>
              <a:buNone/>
            </a:pPr>
            <a:r>
              <a:rPr lang="it-IT" altLang="it-IT" sz="2400"/>
              <a:t>	- gli accertamenti a seguito di incidenti sul lavoro;</a:t>
            </a:r>
          </a:p>
          <a:p>
            <a:pPr eaLnBrk="1" hangingPunct="1">
              <a:buFontTx/>
              <a:buNone/>
            </a:pPr>
            <a:r>
              <a:rPr lang="it-IT" altLang="it-IT" sz="2400"/>
              <a:t>	- informazione e assistenza, attività autorizzative, di indagine e ricerca, promozione di soluzioni e linee guida (codici di buone prassi);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E233697A-5066-E66E-431A-CA3838229C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Attività di controllo e ispezione</a:t>
            </a:r>
            <a:br>
              <a:rPr lang="it-IT" altLang="it-IT" sz="2800" b="1"/>
            </a:br>
            <a:r>
              <a:rPr lang="it-IT" altLang="it-IT" sz="2800" b="1"/>
              <a:t>degli Organi di Vigilanza (ASL)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AD8F978-84C0-629F-CAF6-857694C675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it-IT" altLang="it-IT" sz="2000" b="1" dirty="0"/>
              <a:t>	</a:t>
            </a:r>
            <a:r>
              <a:rPr lang="it-IT" altLang="it-IT" sz="2000" b="1" u="sng" dirty="0"/>
              <a:t>COME E’ INTESA OGGI LA VIGILANZA</a:t>
            </a:r>
            <a:r>
              <a:rPr lang="it-IT" altLang="it-IT" sz="2000" b="1" dirty="0"/>
              <a:t> ?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it-IT" altLang="it-IT" sz="2000" dirty="0"/>
          </a:p>
          <a:p>
            <a:pPr eaLnBrk="1" hangingPunct="1">
              <a:lnSpc>
                <a:spcPct val="80000"/>
              </a:lnSpc>
            </a:pPr>
            <a:r>
              <a:rPr lang="it-IT" altLang="it-IT" sz="2000" u="sng" dirty="0"/>
              <a:t>IN SENSO TRADIZIONALE</a:t>
            </a:r>
            <a:r>
              <a:rPr lang="it-IT" altLang="it-IT" sz="2000" dirty="0"/>
              <a:t> (su “SICUREZZA OGGETTIVA”) </a:t>
            </a:r>
          </a:p>
          <a:p>
            <a:pPr lvl="1" eaLnBrk="1" hangingPunct="1">
              <a:lnSpc>
                <a:spcPct val="80000"/>
              </a:lnSpc>
            </a:pPr>
            <a:r>
              <a:rPr lang="it-IT" altLang="it-IT" sz="1800" dirty="0"/>
              <a:t>si occupa di oggetti: ambienti, macchine, impianti; </a:t>
            </a:r>
          </a:p>
          <a:p>
            <a:pPr lvl="1" eaLnBrk="1" hangingPunct="1">
              <a:lnSpc>
                <a:spcPct val="80000"/>
              </a:lnSpc>
            </a:pPr>
            <a:r>
              <a:rPr lang="it-IT" altLang="it-IT" sz="1800" dirty="0"/>
              <a:t>è incentrata sul sopralluogo; </a:t>
            </a:r>
          </a:p>
          <a:p>
            <a:pPr lvl="1" eaLnBrk="1" hangingPunct="1">
              <a:lnSpc>
                <a:spcPct val="80000"/>
              </a:lnSpc>
            </a:pPr>
            <a:r>
              <a:rPr lang="it-IT" altLang="it-IT" sz="1800" dirty="0"/>
              <a:t>serve a controllare dall’esterno il rispetto della legge.</a:t>
            </a:r>
          </a:p>
          <a:p>
            <a:pPr lvl="1" eaLnBrk="1" hangingPunct="1">
              <a:lnSpc>
                <a:spcPct val="80000"/>
              </a:lnSpc>
            </a:pPr>
            <a:endParaRPr lang="it-IT" altLang="it-IT" sz="1800" dirty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it-IT" altLang="it-IT" sz="1800" u="sng" dirty="0"/>
              <a:t>E</a:t>
            </a:r>
            <a:r>
              <a:rPr lang="it-IT" altLang="it-IT" sz="1800" dirty="0"/>
              <a:t>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it-IT" altLang="it-IT" sz="1800" dirty="0"/>
          </a:p>
          <a:p>
            <a:pPr eaLnBrk="1" hangingPunct="1">
              <a:lnSpc>
                <a:spcPct val="80000"/>
              </a:lnSpc>
            </a:pPr>
            <a:r>
              <a:rPr lang="it-IT" altLang="it-IT" sz="2000" u="sng" dirty="0"/>
              <a:t>IN SENSO INNOVATIVO</a:t>
            </a:r>
            <a:r>
              <a:rPr lang="it-IT" altLang="it-IT" sz="2000" dirty="0"/>
              <a:t> (su ORG, DELLA PREVENZIONE)</a:t>
            </a:r>
          </a:p>
          <a:p>
            <a:pPr lvl="1" eaLnBrk="1" hangingPunct="1">
              <a:lnSpc>
                <a:spcPct val="80000"/>
              </a:lnSpc>
            </a:pPr>
            <a:r>
              <a:rPr lang="it-IT" altLang="it-IT" sz="1800" dirty="0"/>
              <a:t>si occupa di processi, organizzazione, qualità</a:t>
            </a:r>
          </a:p>
          <a:p>
            <a:pPr lvl="1" eaLnBrk="1" hangingPunct="1">
              <a:lnSpc>
                <a:spcPct val="80000"/>
              </a:lnSpc>
            </a:pPr>
            <a:r>
              <a:rPr lang="it-IT" altLang="it-IT" sz="1800" dirty="0"/>
              <a:t>è incentrata su riunioni e analisi dei documenti; </a:t>
            </a:r>
          </a:p>
          <a:p>
            <a:pPr lvl="1" eaLnBrk="1" hangingPunct="1">
              <a:lnSpc>
                <a:spcPct val="80000"/>
              </a:lnSpc>
            </a:pPr>
            <a:r>
              <a:rPr lang="it-IT" altLang="it-IT" sz="1800" dirty="0"/>
              <a:t>serve a stimolare capacità aziendale di gestire problemi al proprio interno: è oggetto di analisi la POLITICA AZIENDALE IN MATERIA DI SICUREZZA</a:t>
            </a:r>
            <a:r>
              <a:rPr lang="it-IT" altLang="it-IT" sz="2000" dirty="0"/>
              <a:t> </a:t>
            </a:r>
            <a:endParaRPr lang="it-IT" altLang="it-IT" sz="1800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it-IT" altLang="it-IT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6A8E84B1-DF06-F98E-FCF1-DAA1F9DFEA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3200" b="1"/>
              <a:t>Attività di controllo e ispezione</a:t>
            </a:r>
            <a:br>
              <a:rPr lang="it-IT" altLang="it-IT" sz="3200" b="1"/>
            </a:br>
            <a:r>
              <a:rPr lang="it-IT" altLang="it-IT" sz="3200" b="1"/>
              <a:t>degli Organi di Vigilanza (ASL)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4505AA4-2500-243C-FE1F-F24F8225B8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it-IT" altLang="it-IT" sz="2800" b="1" dirty="0"/>
              <a:t>	</a:t>
            </a:r>
            <a:r>
              <a:rPr lang="it-IT" altLang="it-IT" sz="2800" dirty="0"/>
              <a:t>Come si scelgono le aziende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it-IT" altLang="it-IT" sz="2800" dirty="0"/>
              <a:t>    su cui effettuare la vigilanza? </a:t>
            </a:r>
          </a:p>
          <a:p>
            <a:pPr eaLnBrk="1" hangingPunct="1">
              <a:lnSpc>
                <a:spcPct val="80000"/>
              </a:lnSpc>
            </a:pPr>
            <a:endParaRPr lang="it-IT" altLang="it-IT" sz="2800" dirty="0"/>
          </a:p>
          <a:p>
            <a:pPr eaLnBrk="1" hangingPunct="1">
              <a:lnSpc>
                <a:spcPct val="80000"/>
              </a:lnSpc>
            </a:pPr>
            <a:r>
              <a:rPr lang="it-IT" altLang="it-IT" sz="2800" dirty="0"/>
              <a:t>Su richiesta</a:t>
            </a:r>
          </a:p>
          <a:p>
            <a:pPr eaLnBrk="1" hangingPunct="1">
              <a:lnSpc>
                <a:spcPct val="80000"/>
              </a:lnSpc>
            </a:pPr>
            <a:r>
              <a:rPr lang="it-IT" altLang="it-IT" sz="2800" dirty="0"/>
              <a:t>Ad evento</a:t>
            </a:r>
          </a:p>
          <a:p>
            <a:pPr eaLnBrk="1" hangingPunct="1">
              <a:lnSpc>
                <a:spcPct val="80000"/>
              </a:lnSpc>
            </a:pPr>
            <a:r>
              <a:rPr lang="it-IT" altLang="it-IT" sz="2800" dirty="0"/>
              <a:t>A caso (</a:t>
            </a:r>
            <a:r>
              <a:rPr lang="it-IT" altLang="it-IT" sz="2800" i="1" dirty="0"/>
              <a:t>random</a:t>
            </a:r>
            <a:r>
              <a:rPr lang="it-IT" altLang="it-IT" sz="2800" dirty="0"/>
              <a:t>)    </a:t>
            </a:r>
          </a:p>
          <a:p>
            <a:pPr algn="just" eaLnBrk="1" hangingPunct="1">
              <a:lnSpc>
                <a:spcPct val="80000"/>
              </a:lnSpc>
            </a:pPr>
            <a:r>
              <a:rPr lang="it-IT" altLang="it-IT" sz="2800" dirty="0"/>
              <a:t>In modo programmato: 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it-IT" altLang="it-IT" sz="2400" dirty="0"/>
              <a:t>in base a flussi informativi provenienti dall’INAIL: ASL dotate di sistema informativo su cui </a:t>
            </a:r>
            <a:r>
              <a:rPr lang="it-IT" altLang="it-IT" sz="2400" i="1" dirty="0"/>
              <a:t>programmano</a:t>
            </a:r>
            <a:r>
              <a:rPr lang="it-IT" altLang="it-IT" sz="2400" dirty="0"/>
              <a:t> attività di vigilanza previa individuazione di aziende con maggior frequenza di infortuni; 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it-IT" altLang="it-IT" sz="2400" dirty="0"/>
              <a:t>in base a progetti regionali e di ASL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0B69C265-9AA8-F99E-6277-5F3E6089A4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2800" b="1"/>
              <a:t>Attività di controllo e ispezione</a:t>
            </a:r>
            <a:br>
              <a:rPr lang="it-IT" altLang="it-IT" sz="2800" b="1"/>
            </a:br>
            <a:r>
              <a:rPr lang="it-IT" altLang="it-IT" sz="2800" b="1"/>
              <a:t>degli Organi di Vigilanza (ASL)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9861014-1D84-446A-EEC4-C81F3CF160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it-IT" altLang="it-IT" sz="2000" dirty="0"/>
              <a:t>    Vigilanza si esplica con gli strumenti e le modalità introdotti dal </a:t>
            </a:r>
            <a:r>
              <a:rPr lang="it-IT" altLang="it-IT" sz="2000" b="1" dirty="0"/>
              <a:t>D.Lgs. n. 758/1994 </a:t>
            </a:r>
            <a:r>
              <a:rPr lang="it-IT" altLang="it-IT" sz="2000" dirty="0"/>
              <a:t>(c.d. decreto sulla depenalizzazione), capo II, artt. 19-25.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it-IT" altLang="it-IT" sz="2000" dirty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it-IT" altLang="it-IT" sz="2000" dirty="0"/>
              <a:t>	Alle contravvenzioni in materia di igiene, salute e sicurezza del lavoro per le quali sia prevista la pena alternativa dell’arresto e/o dell’ammenda si applicano le disposizioni in materia di prescrizione ed estinzione del reato di cui agli art. 20 ss., d.lgs. n. 758/1994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it-IT" altLang="it-IT" sz="2000" dirty="0"/>
              <a:t>     (art. 301, d.lgs. n. 81/2008).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it-IT" altLang="it-IT" sz="2000" dirty="0"/>
              <a:t>	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it-IT" altLang="it-IT" sz="2000" dirty="0"/>
              <a:t>	</a:t>
            </a:r>
            <a:r>
              <a:rPr lang="it-IT" altLang="it-IT" sz="2000" b="1" u="sng" dirty="0"/>
              <a:t>Le modalità di estinzione delle contravvenzioni</a:t>
            </a:r>
            <a:r>
              <a:rPr lang="it-IT" altLang="it-IT" sz="2000" dirty="0"/>
              <a:t>: per le  contravvenzioni accertate, OdV impartisce al contravventore un’apposita </a:t>
            </a:r>
            <a:r>
              <a:rPr lang="it-IT" altLang="it-IT" sz="2000" b="1" dirty="0"/>
              <a:t>prescrizione </a:t>
            </a:r>
            <a:r>
              <a:rPr lang="it-IT" altLang="it-IT" sz="2000" dirty="0"/>
              <a:t>fissando per la regolarizzazione un </a:t>
            </a:r>
            <a:r>
              <a:rPr lang="it-IT" altLang="it-IT" sz="2000" b="1" dirty="0"/>
              <a:t>termine.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D9B8F101-535F-B116-EFAB-5AC64A25E4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3200" b="1"/>
              <a:t>Attività di controllo e ispezione</a:t>
            </a:r>
            <a:br>
              <a:rPr lang="it-IT" altLang="it-IT" sz="3200" b="1"/>
            </a:br>
            <a:r>
              <a:rPr lang="it-IT" altLang="it-IT" sz="3200" b="1"/>
              <a:t>degli Organi di Vigilanza (ASL)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3DEC2154-8C2B-62AE-E8CF-D52D71F6A4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it-IT" altLang="it-IT" sz="2400" b="1" dirty="0"/>
          </a:p>
          <a:p>
            <a:pPr marL="533400" indent="-533400" eaLnBrk="1" hangingPunct="1">
              <a:lnSpc>
                <a:spcPct val="80000"/>
              </a:lnSpc>
              <a:buFontTx/>
              <a:buAutoNum type="arabicParenBoth"/>
            </a:pPr>
            <a:r>
              <a:rPr lang="it-IT" altLang="it-IT" sz="2200" b="1" u="sng" dirty="0"/>
              <a:t>SOPRALLUOGO ISPETTIVO</a:t>
            </a:r>
            <a:r>
              <a:rPr lang="it-IT" altLang="it-IT" sz="2200" b="1" dirty="0"/>
              <a:t> 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arenBoth"/>
            </a:pPr>
            <a:endParaRPr lang="it-IT" altLang="it-IT" sz="2200" b="1" dirty="0"/>
          </a:p>
          <a:p>
            <a:pPr marL="533400" indent="-533400" eaLnBrk="1" hangingPunct="1">
              <a:lnSpc>
                <a:spcPct val="80000"/>
              </a:lnSpc>
              <a:buFontTx/>
              <a:buAutoNum type="arabicParenBoth"/>
            </a:pPr>
            <a:r>
              <a:rPr lang="it-IT" altLang="it-IT" sz="2200" b="1" u="sng" dirty="0"/>
              <a:t>VERBALE DI CONTRAVVENZIONE E PRESCRIZIONE, con:</a:t>
            </a:r>
          </a:p>
          <a:p>
            <a:pPr marL="914400" lvl="1" indent="-457200" algn="just" eaLnBrk="1" hangingPunct="1">
              <a:lnSpc>
                <a:spcPct val="80000"/>
              </a:lnSpc>
            </a:pPr>
            <a:r>
              <a:rPr lang="it-IT" altLang="it-IT" sz="2000" b="1" dirty="0"/>
              <a:t>indicazione dei termini per l’adeguamento (6 mesi, prorogabili di altri 6)</a:t>
            </a:r>
          </a:p>
          <a:p>
            <a:pPr marL="914400" lvl="1" indent="-457200" algn="just" eaLnBrk="1" hangingPunct="1">
              <a:lnSpc>
                <a:spcPct val="80000"/>
              </a:lnSpc>
            </a:pPr>
            <a:r>
              <a:rPr lang="it-IT" altLang="it-IT" sz="2000" b="1" dirty="0"/>
              <a:t>comunicazione senza ritardo alla Procura della Repubblica, che provvede alla sospensione del proc. penale</a:t>
            </a:r>
          </a:p>
          <a:p>
            <a:pPr marL="914400" lvl="1" indent="-457200" eaLnBrk="1" hangingPunct="1">
              <a:lnSpc>
                <a:spcPct val="80000"/>
              </a:lnSpc>
            </a:pPr>
            <a:endParaRPr lang="it-IT" altLang="it-IT" sz="2000" b="1" dirty="0"/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it-IT" altLang="it-IT" sz="2400" b="1" dirty="0"/>
              <a:t>(3) </a:t>
            </a:r>
            <a:r>
              <a:rPr lang="it-IT" altLang="it-IT" sz="2200" b="1" u="sng" dirty="0"/>
              <a:t>VERIFICA ADEMPIMENTO ALLE PRESCRIZIONI</a:t>
            </a:r>
            <a:r>
              <a:rPr lang="it-IT" altLang="it-IT" sz="2200" b="1" dirty="0"/>
              <a:t>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it-IT" altLang="it-IT" sz="2200" b="1" dirty="0"/>
              <a:t>      (entro 60 giorni dalla scadenza)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1293</Words>
  <Application>Microsoft Office PowerPoint</Application>
  <PresentationFormat>Presentazione su schermo (4:3)</PresentationFormat>
  <Paragraphs>132</Paragraphs>
  <Slides>19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Struttura predefinita</vt:lpstr>
      <vt:lpstr>Ispezioni e controlli nei luoghi di lavoro</vt:lpstr>
      <vt:lpstr>Controlli nei luoghi di lavoro.  Riferimenti normativi e competenze:</vt:lpstr>
      <vt:lpstr>Controlli nei luoghi di lavoro. Riferimenti normativi e competenze:</vt:lpstr>
      <vt:lpstr>Controlli nei luoghi di lavoro - riferimenti normativi e competenze:</vt:lpstr>
      <vt:lpstr>Controlli nei luoghi di lavoro - riferimenti normativi e competenze:</vt:lpstr>
      <vt:lpstr>Attività di controllo e ispezione degli Organi di Vigilanza (ASL)</vt:lpstr>
      <vt:lpstr>Attività di controllo e ispezione degli Organi di Vigilanza (ASL)</vt:lpstr>
      <vt:lpstr>Attività di controllo e ispezione degli Organi di Vigilanza (ASL)</vt:lpstr>
      <vt:lpstr>Attività di controllo e ispezione degli Organi di Vigilanza (ASL)</vt:lpstr>
      <vt:lpstr>Attività di controllo e ispezione degli Organi di Vigilanza (ASL)</vt:lpstr>
      <vt:lpstr>Personale di Vigilanza e Ispezione</vt:lpstr>
      <vt:lpstr>Funzioni della P.G.</vt:lpstr>
      <vt:lpstr>Funzioni della P.G.</vt:lpstr>
      <vt:lpstr>Funzioni della P.G.</vt:lpstr>
      <vt:lpstr>Personale di Vigilanza e Ispezione</vt:lpstr>
      <vt:lpstr>Principali documenti  da tenere in azienda</vt:lpstr>
      <vt:lpstr>Principali documenti  da tenere in azienda</vt:lpstr>
      <vt:lpstr>Principali documenti  da tenere in azienda</vt:lpstr>
      <vt:lpstr>Principali documenti  da tenere in azienda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Giovanni</dc:creator>
  <cp:lastModifiedBy>GIOVANNI ZAMPINI</cp:lastModifiedBy>
  <cp:revision>91</cp:revision>
  <dcterms:created xsi:type="dcterms:W3CDTF">2014-01-21T13:02:25Z</dcterms:created>
  <dcterms:modified xsi:type="dcterms:W3CDTF">2024-12-11T23:00:32Z</dcterms:modified>
</cp:coreProperties>
</file>