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97" r:id="rId3"/>
    <p:sldId id="373" r:id="rId4"/>
    <p:sldId id="374" r:id="rId5"/>
    <p:sldId id="375" r:id="rId6"/>
    <p:sldId id="376" r:id="rId7"/>
    <p:sldId id="298" r:id="rId8"/>
    <p:sldId id="299" r:id="rId9"/>
    <p:sldId id="300" r:id="rId10"/>
    <p:sldId id="345" r:id="rId11"/>
    <p:sldId id="301" r:id="rId12"/>
    <p:sldId id="351" r:id="rId13"/>
    <p:sldId id="362" r:id="rId14"/>
    <p:sldId id="363" r:id="rId15"/>
    <p:sldId id="365" r:id="rId16"/>
    <p:sldId id="385" r:id="rId17"/>
    <p:sldId id="358" r:id="rId18"/>
    <p:sldId id="303" r:id="rId19"/>
    <p:sldId id="381" r:id="rId20"/>
    <p:sldId id="370" r:id="rId21"/>
    <p:sldId id="371" r:id="rId22"/>
    <p:sldId id="304" r:id="rId23"/>
    <p:sldId id="377" r:id="rId24"/>
    <p:sldId id="378" r:id="rId25"/>
    <p:sldId id="379" r:id="rId26"/>
    <p:sldId id="383" r:id="rId27"/>
    <p:sldId id="380" r:id="rId28"/>
    <p:sldId id="384" r:id="rId29"/>
  </p:sldIdLst>
  <p:sldSz cx="9144000" cy="6858000" type="screen4x3"/>
  <p:notesSz cx="6797675" cy="9874250"/>
  <p:defaultTextStyle>
    <a:defPPr>
      <a:defRPr lang="it-IT"/>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E4A2EA-1204-4D95-92F0-875A949D4701}" v="83" dt="2024-12-12T22:23:26.3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06" autoAdjust="0"/>
    <p:restoredTop sz="94679" autoAdjust="0"/>
  </p:normalViewPr>
  <p:slideViewPr>
    <p:cSldViewPr>
      <p:cViewPr varScale="1">
        <p:scale>
          <a:sx n="92" d="100"/>
          <a:sy n="92" d="100"/>
        </p:scale>
        <p:origin x="1178"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ZAMPINI" userId="a2842a27-8ae0-41ea-bb17-78177203c3a7" providerId="ADAL" clId="{18E4A2EA-1204-4D95-92F0-875A949D4701}"/>
    <pc:docChg chg="undo custSel addSld delSld modSld sldOrd">
      <pc:chgData name="GIOVANNI ZAMPINI" userId="a2842a27-8ae0-41ea-bb17-78177203c3a7" providerId="ADAL" clId="{18E4A2EA-1204-4D95-92F0-875A949D4701}" dt="2024-12-15T17:04:47.131" v="5550" actId="20577"/>
      <pc:docMkLst>
        <pc:docMk/>
      </pc:docMkLst>
      <pc:sldChg chg="addSp delSp modSp mod">
        <pc:chgData name="GIOVANNI ZAMPINI" userId="a2842a27-8ae0-41ea-bb17-78177203c3a7" providerId="ADAL" clId="{18E4A2EA-1204-4D95-92F0-875A949D4701}" dt="2024-12-11T14:59:59.470" v="374" actId="20577"/>
        <pc:sldMkLst>
          <pc:docMk/>
          <pc:sldMk cId="0" sldId="256"/>
        </pc:sldMkLst>
        <pc:spChg chg="mod">
          <ac:chgData name="GIOVANNI ZAMPINI" userId="a2842a27-8ae0-41ea-bb17-78177203c3a7" providerId="ADAL" clId="{18E4A2EA-1204-4D95-92F0-875A949D4701}" dt="2024-12-11T14:59:59.470" v="374" actId="20577"/>
          <ac:spMkLst>
            <pc:docMk/>
            <pc:sldMk cId="0" sldId="256"/>
            <ac:spMk id="3075" creationId="{CE8A36EB-0553-8CD5-2E6B-C6FE0931CA34}"/>
          </ac:spMkLst>
        </pc:spChg>
      </pc:sldChg>
      <pc:sldChg chg="modSp add mod">
        <pc:chgData name="GIOVANNI ZAMPINI" userId="a2842a27-8ae0-41ea-bb17-78177203c3a7" providerId="ADAL" clId="{18E4A2EA-1204-4D95-92F0-875A949D4701}" dt="2024-12-11T15:01:59.553" v="452" actId="20577"/>
        <pc:sldMkLst>
          <pc:docMk/>
          <pc:sldMk cId="0" sldId="297"/>
        </pc:sldMkLst>
        <pc:spChg chg="mod">
          <ac:chgData name="GIOVANNI ZAMPINI" userId="a2842a27-8ae0-41ea-bb17-78177203c3a7" providerId="ADAL" clId="{18E4A2EA-1204-4D95-92F0-875A949D4701}" dt="2024-12-11T15:01:59.553" v="452" actId="20577"/>
          <ac:spMkLst>
            <pc:docMk/>
            <pc:sldMk cId="0" sldId="297"/>
            <ac:spMk id="13314" creationId="{E1F7D953-1A81-1D1F-D247-00A969296E60}"/>
          </ac:spMkLst>
        </pc:spChg>
      </pc:sldChg>
      <pc:sldChg chg="modSp mod">
        <pc:chgData name="GIOVANNI ZAMPINI" userId="a2842a27-8ae0-41ea-bb17-78177203c3a7" providerId="ADAL" clId="{18E4A2EA-1204-4D95-92F0-875A949D4701}" dt="2024-12-12T20:52:48.508" v="2904"/>
        <pc:sldMkLst>
          <pc:docMk/>
          <pc:sldMk cId="0" sldId="298"/>
        </pc:sldMkLst>
        <pc:spChg chg="mod">
          <ac:chgData name="GIOVANNI ZAMPINI" userId="a2842a27-8ae0-41ea-bb17-78177203c3a7" providerId="ADAL" clId="{18E4A2EA-1204-4D95-92F0-875A949D4701}" dt="2024-12-11T15:03:34.560" v="502" actId="255"/>
          <ac:spMkLst>
            <pc:docMk/>
            <pc:sldMk cId="0" sldId="298"/>
            <ac:spMk id="4098" creationId="{0EE94BB7-D839-E588-3534-431CE3A724AC}"/>
          </ac:spMkLst>
        </pc:spChg>
        <pc:spChg chg="mod">
          <ac:chgData name="GIOVANNI ZAMPINI" userId="a2842a27-8ae0-41ea-bb17-78177203c3a7" providerId="ADAL" clId="{18E4A2EA-1204-4D95-92F0-875A949D4701}" dt="2024-12-12T20:52:48.508" v="2904"/>
          <ac:spMkLst>
            <pc:docMk/>
            <pc:sldMk cId="0" sldId="298"/>
            <ac:spMk id="4099" creationId="{A2ED9B5A-B057-6FF0-A9D4-E43145A6529C}"/>
          </ac:spMkLst>
        </pc:spChg>
      </pc:sldChg>
      <pc:sldChg chg="modSp mod">
        <pc:chgData name="GIOVANNI ZAMPINI" userId="a2842a27-8ae0-41ea-bb17-78177203c3a7" providerId="ADAL" clId="{18E4A2EA-1204-4D95-92F0-875A949D4701}" dt="2024-12-11T15:03:49.957" v="503" actId="255"/>
        <pc:sldMkLst>
          <pc:docMk/>
          <pc:sldMk cId="0" sldId="299"/>
        </pc:sldMkLst>
        <pc:spChg chg="mod">
          <ac:chgData name="GIOVANNI ZAMPINI" userId="a2842a27-8ae0-41ea-bb17-78177203c3a7" providerId="ADAL" clId="{18E4A2EA-1204-4D95-92F0-875A949D4701}" dt="2024-12-11T15:03:49.957" v="503" actId="255"/>
          <ac:spMkLst>
            <pc:docMk/>
            <pc:sldMk cId="0" sldId="299"/>
            <ac:spMk id="5122" creationId="{73BD54A6-96D9-4EF6-9C49-D3D9F8ED5491}"/>
          </ac:spMkLst>
        </pc:spChg>
      </pc:sldChg>
      <pc:sldChg chg="modSp mod">
        <pc:chgData name="GIOVANNI ZAMPINI" userId="a2842a27-8ae0-41ea-bb17-78177203c3a7" providerId="ADAL" clId="{18E4A2EA-1204-4D95-92F0-875A949D4701}" dt="2024-12-11T15:04:04.701" v="504" actId="255"/>
        <pc:sldMkLst>
          <pc:docMk/>
          <pc:sldMk cId="0" sldId="300"/>
        </pc:sldMkLst>
        <pc:spChg chg="mod">
          <ac:chgData name="GIOVANNI ZAMPINI" userId="a2842a27-8ae0-41ea-bb17-78177203c3a7" providerId="ADAL" clId="{18E4A2EA-1204-4D95-92F0-875A949D4701}" dt="2024-12-11T15:04:04.701" v="504" actId="255"/>
          <ac:spMkLst>
            <pc:docMk/>
            <pc:sldMk cId="0" sldId="300"/>
            <ac:spMk id="6146" creationId="{D8C89933-BF7E-FB73-9100-557086A0CD40}"/>
          </ac:spMkLst>
        </pc:spChg>
      </pc:sldChg>
      <pc:sldChg chg="modSp mod">
        <pc:chgData name="GIOVANNI ZAMPINI" userId="a2842a27-8ae0-41ea-bb17-78177203c3a7" providerId="ADAL" clId="{18E4A2EA-1204-4D95-92F0-875A949D4701}" dt="2024-12-12T21:00:50.883" v="3059" actId="207"/>
        <pc:sldMkLst>
          <pc:docMk/>
          <pc:sldMk cId="0" sldId="301"/>
        </pc:sldMkLst>
        <pc:spChg chg="mod">
          <ac:chgData name="GIOVANNI ZAMPINI" userId="a2842a27-8ae0-41ea-bb17-78177203c3a7" providerId="ADAL" clId="{18E4A2EA-1204-4D95-92F0-875A949D4701}" dt="2024-12-12T20:54:17.810" v="2953" actId="14100"/>
          <ac:spMkLst>
            <pc:docMk/>
            <pc:sldMk cId="0" sldId="301"/>
            <ac:spMk id="8194" creationId="{8E0A2938-A9CA-4F33-250C-F7CE72BF761E}"/>
          </ac:spMkLst>
        </pc:spChg>
        <pc:spChg chg="mod">
          <ac:chgData name="GIOVANNI ZAMPINI" userId="a2842a27-8ae0-41ea-bb17-78177203c3a7" providerId="ADAL" clId="{18E4A2EA-1204-4D95-92F0-875A949D4701}" dt="2024-12-12T21:00:50.883" v="3059" actId="207"/>
          <ac:spMkLst>
            <pc:docMk/>
            <pc:sldMk cId="0" sldId="301"/>
            <ac:spMk id="8195" creationId="{E94DD499-4BD2-4BF0-78BB-2E89C4A1152E}"/>
          </ac:spMkLst>
        </pc:spChg>
      </pc:sldChg>
      <pc:sldChg chg="modSp del mod">
        <pc:chgData name="GIOVANNI ZAMPINI" userId="a2842a27-8ae0-41ea-bb17-78177203c3a7" providerId="ADAL" clId="{18E4A2EA-1204-4D95-92F0-875A949D4701}" dt="2024-12-12T21:00:26.044" v="3058" actId="47"/>
        <pc:sldMkLst>
          <pc:docMk/>
          <pc:sldMk cId="0" sldId="302"/>
        </pc:sldMkLst>
      </pc:sldChg>
      <pc:sldChg chg="modSp mod">
        <pc:chgData name="GIOVANNI ZAMPINI" userId="a2842a27-8ae0-41ea-bb17-78177203c3a7" providerId="ADAL" clId="{18E4A2EA-1204-4D95-92F0-875A949D4701}" dt="2024-12-12T21:08:29.411" v="3188" actId="20577"/>
        <pc:sldMkLst>
          <pc:docMk/>
          <pc:sldMk cId="0" sldId="303"/>
        </pc:sldMkLst>
        <pc:spChg chg="mod">
          <ac:chgData name="GIOVANNI ZAMPINI" userId="a2842a27-8ae0-41ea-bb17-78177203c3a7" providerId="ADAL" clId="{18E4A2EA-1204-4D95-92F0-875A949D4701}" dt="2024-12-11T21:09:59.139" v="1568" actId="20577"/>
          <ac:spMkLst>
            <pc:docMk/>
            <pc:sldMk cId="0" sldId="303"/>
            <ac:spMk id="20482" creationId="{9F764FA7-0011-2E60-90B4-D462591C3C90}"/>
          </ac:spMkLst>
        </pc:spChg>
        <pc:spChg chg="mod">
          <ac:chgData name="GIOVANNI ZAMPINI" userId="a2842a27-8ae0-41ea-bb17-78177203c3a7" providerId="ADAL" clId="{18E4A2EA-1204-4D95-92F0-875A949D4701}" dt="2024-12-12T21:08:29.411" v="3188" actId="20577"/>
          <ac:spMkLst>
            <pc:docMk/>
            <pc:sldMk cId="0" sldId="303"/>
            <ac:spMk id="47107" creationId="{45854DF5-CD58-8C70-75B5-1D7C3F9C31EF}"/>
          </ac:spMkLst>
        </pc:spChg>
      </pc:sldChg>
      <pc:sldChg chg="modSp mod">
        <pc:chgData name="GIOVANNI ZAMPINI" userId="a2842a27-8ae0-41ea-bb17-78177203c3a7" providerId="ADAL" clId="{18E4A2EA-1204-4D95-92F0-875A949D4701}" dt="2024-12-11T21:11:03.388" v="1650" actId="20577"/>
        <pc:sldMkLst>
          <pc:docMk/>
          <pc:sldMk cId="0" sldId="304"/>
        </pc:sldMkLst>
        <pc:spChg chg="mod">
          <ac:chgData name="GIOVANNI ZAMPINI" userId="a2842a27-8ae0-41ea-bb17-78177203c3a7" providerId="ADAL" clId="{18E4A2EA-1204-4D95-92F0-875A949D4701}" dt="2024-12-11T21:11:03.388" v="1650" actId="20577"/>
          <ac:spMkLst>
            <pc:docMk/>
            <pc:sldMk cId="0" sldId="304"/>
            <ac:spMk id="23554" creationId="{EA42D356-D862-ADE5-271A-A13323CCC9E3}"/>
          </ac:spMkLst>
        </pc:spChg>
        <pc:spChg chg="mod">
          <ac:chgData name="GIOVANNI ZAMPINI" userId="a2842a27-8ae0-41ea-bb17-78177203c3a7" providerId="ADAL" clId="{18E4A2EA-1204-4D95-92F0-875A949D4701}" dt="2024-12-11T20:52:05.426" v="1235" actId="123"/>
          <ac:spMkLst>
            <pc:docMk/>
            <pc:sldMk cId="0" sldId="304"/>
            <ac:spMk id="48131" creationId="{EE6D7022-73C8-25AE-B3A5-E90BD1AF093B}"/>
          </ac:spMkLst>
        </pc:spChg>
      </pc:sldChg>
      <pc:sldChg chg="del">
        <pc:chgData name="GIOVANNI ZAMPINI" userId="a2842a27-8ae0-41ea-bb17-78177203c3a7" providerId="ADAL" clId="{18E4A2EA-1204-4D95-92F0-875A949D4701}" dt="2024-12-12T21:29:29.844" v="3565" actId="47"/>
        <pc:sldMkLst>
          <pc:docMk/>
          <pc:sldMk cId="0" sldId="305"/>
        </pc:sldMkLst>
      </pc:sldChg>
      <pc:sldChg chg="del">
        <pc:chgData name="GIOVANNI ZAMPINI" userId="a2842a27-8ae0-41ea-bb17-78177203c3a7" providerId="ADAL" clId="{18E4A2EA-1204-4D95-92F0-875A949D4701}" dt="2024-12-12T21:29:31.088" v="3566" actId="47"/>
        <pc:sldMkLst>
          <pc:docMk/>
          <pc:sldMk cId="0" sldId="306"/>
        </pc:sldMkLst>
      </pc:sldChg>
      <pc:sldChg chg="del">
        <pc:chgData name="GIOVANNI ZAMPINI" userId="a2842a27-8ae0-41ea-bb17-78177203c3a7" providerId="ADAL" clId="{18E4A2EA-1204-4D95-92F0-875A949D4701}" dt="2024-12-12T21:29:32.244" v="3567" actId="47"/>
        <pc:sldMkLst>
          <pc:docMk/>
          <pc:sldMk cId="0" sldId="307"/>
        </pc:sldMkLst>
      </pc:sldChg>
      <pc:sldChg chg="del">
        <pc:chgData name="GIOVANNI ZAMPINI" userId="a2842a27-8ae0-41ea-bb17-78177203c3a7" providerId="ADAL" clId="{18E4A2EA-1204-4D95-92F0-875A949D4701}" dt="2024-12-12T21:29:33.384" v="3568" actId="47"/>
        <pc:sldMkLst>
          <pc:docMk/>
          <pc:sldMk cId="0" sldId="308"/>
        </pc:sldMkLst>
      </pc:sldChg>
      <pc:sldChg chg="del">
        <pc:chgData name="GIOVANNI ZAMPINI" userId="a2842a27-8ae0-41ea-bb17-78177203c3a7" providerId="ADAL" clId="{18E4A2EA-1204-4D95-92F0-875A949D4701}" dt="2024-12-12T21:29:34.199" v="3569" actId="47"/>
        <pc:sldMkLst>
          <pc:docMk/>
          <pc:sldMk cId="0" sldId="309"/>
        </pc:sldMkLst>
      </pc:sldChg>
      <pc:sldChg chg="del">
        <pc:chgData name="GIOVANNI ZAMPINI" userId="a2842a27-8ae0-41ea-bb17-78177203c3a7" providerId="ADAL" clId="{18E4A2EA-1204-4D95-92F0-875A949D4701}" dt="2024-12-12T21:29:34.989" v="3570" actId="47"/>
        <pc:sldMkLst>
          <pc:docMk/>
          <pc:sldMk cId="0" sldId="310"/>
        </pc:sldMkLst>
      </pc:sldChg>
      <pc:sldChg chg="del">
        <pc:chgData name="GIOVANNI ZAMPINI" userId="a2842a27-8ae0-41ea-bb17-78177203c3a7" providerId="ADAL" clId="{18E4A2EA-1204-4D95-92F0-875A949D4701}" dt="2024-12-12T21:29:35.779" v="3571" actId="47"/>
        <pc:sldMkLst>
          <pc:docMk/>
          <pc:sldMk cId="0" sldId="311"/>
        </pc:sldMkLst>
      </pc:sldChg>
      <pc:sldChg chg="del">
        <pc:chgData name="GIOVANNI ZAMPINI" userId="a2842a27-8ae0-41ea-bb17-78177203c3a7" providerId="ADAL" clId="{18E4A2EA-1204-4D95-92F0-875A949D4701}" dt="2024-12-12T21:29:37.669" v="3572" actId="47"/>
        <pc:sldMkLst>
          <pc:docMk/>
          <pc:sldMk cId="0" sldId="312"/>
        </pc:sldMkLst>
      </pc:sldChg>
      <pc:sldChg chg="del">
        <pc:chgData name="GIOVANNI ZAMPINI" userId="a2842a27-8ae0-41ea-bb17-78177203c3a7" providerId="ADAL" clId="{18E4A2EA-1204-4D95-92F0-875A949D4701}" dt="2024-12-12T21:29:38.775" v="3573" actId="47"/>
        <pc:sldMkLst>
          <pc:docMk/>
          <pc:sldMk cId="0" sldId="314"/>
        </pc:sldMkLst>
      </pc:sldChg>
      <pc:sldChg chg="del">
        <pc:chgData name="GIOVANNI ZAMPINI" userId="a2842a27-8ae0-41ea-bb17-78177203c3a7" providerId="ADAL" clId="{18E4A2EA-1204-4D95-92F0-875A949D4701}" dt="2024-12-12T21:29:39.834" v="3574" actId="47"/>
        <pc:sldMkLst>
          <pc:docMk/>
          <pc:sldMk cId="0" sldId="315"/>
        </pc:sldMkLst>
      </pc:sldChg>
      <pc:sldChg chg="del">
        <pc:chgData name="GIOVANNI ZAMPINI" userId="a2842a27-8ae0-41ea-bb17-78177203c3a7" providerId="ADAL" clId="{18E4A2EA-1204-4D95-92F0-875A949D4701}" dt="2024-12-12T21:29:42.944" v="3575" actId="47"/>
        <pc:sldMkLst>
          <pc:docMk/>
          <pc:sldMk cId="0" sldId="316"/>
        </pc:sldMkLst>
      </pc:sldChg>
      <pc:sldChg chg="del">
        <pc:chgData name="GIOVANNI ZAMPINI" userId="a2842a27-8ae0-41ea-bb17-78177203c3a7" providerId="ADAL" clId="{18E4A2EA-1204-4D95-92F0-875A949D4701}" dt="2024-12-12T21:29:54.564" v="3577" actId="47"/>
        <pc:sldMkLst>
          <pc:docMk/>
          <pc:sldMk cId="0" sldId="317"/>
        </pc:sldMkLst>
      </pc:sldChg>
      <pc:sldChg chg="del">
        <pc:chgData name="GIOVANNI ZAMPINI" userId="a2842a27-8ae0-41ea-bb17-78177203c3a7" providerId="ADAL" clId="{18E4A2EA-1204-4D95-92F0-875A949D4701}" dt="2024-12-12T21:29:55.574" v="3578" actId="47"/>
        <pc:sldMkLst>
          <pc:docMk/>
          <pc:sldMk cId="0" sldId="318"/>
        </pc:sldMkLst>
      </pc:sldChg>
      <pc:sldChg chg="del">
        <pc:chgData name="GIOVANNI ZAMPINI" userId="a2842a27-8ae0-41ea-bb17-78177203c3a7" providerId="ADAL" clId="{18E4A2EA-1204-4D95-92F0-875A949D4701}" dt="2024-12-12T21:29:56.534" v="3579" actId="47"/>
        <pc:sldMkLst>
          <pc:docMk/>
          <pc:sldMk cId="0" sldId="319"/>
        </pc:sldMkLst>
      </pc:sldChg>
      <pc:sldChg chg="del">
        <pc:chgData name="GIOVANNI ZAMPINI" userId="a2842a27-8ae0-41ea-bb17-78177203c3a7" providerId="ADAL" clId="{18E4A2EA-1204-4D95-92F0-875A949D4701}" dt="2024-12-12T21:29:18.514" v="3563" actId="47"/>
        <pc:sldMkLst>
          <pc:docMk/>
          <pc:sldMk cId="0" sldId="331"/>
        </pc:sldMkLst>
      </pc:sldChg>
      <pc:sldChg chg="del">
        <pc:chgData name="GIOVANNI ZAMPINI" userId="a2842a27-8ae0-41ea-bb17-78177203c3a7" providerId="ADAL" clId="{18E4A2EA-1204-4D95-92F0-875A949D4701}" dt="2024-12-12T21:29:20.116" v="3564" actId="47"/>
        <pc:sldMkLst>
          <pc:docMk/>
          <pc:sldMk cId="0" sldId="332"/>
        </pc:sldMkLst>
      </pc:sldChg>
      <pc:sldChg chg="modSp mod">
        <pc:chgData name="GIOVANNI ZAMPINI" userId="a2842a27-8ae0-41ea-bb17-78177203c3a7" providerId="ADAL" clId="{18E4A2EA-1204-4D95-92F0-875A949D4701}" dt="2024-12-11T15:04:17.815" v="505" actId="255"/>
        <pc:sldMkLst>
          <pc:docMk/>
          <pc:sldMk cId="0" sldId="345"/>
        </pc:sldMkLst>
        <pc:spChg chg="mod">
          <ac:chgData name="GIOVANNI ZAMPINI" userId="a2842a27-8ae0-41ea-bb17-78177203c3a7" providerId="ADAL" clId="{18E4A2EA-1204-4D95-92F0-875A949D4701}" dt="2024-12-11T15:04:17.815" v="505" actId="255"/>
          <ac:spMkLst>
            <pc:docMk/>
            <pc:sldMk cId="0" sldId="345"/>
            <ac:spMk id="7170" creationId="{1CA39C54-2C75-F6EB-1BE0-C88571267AD2}"/>
          </ac:spMkLst>
        </pc:spChg>
      </pc:sldChg>
      <pc:sldChg chg="modSp mod">
        <pc:chgData name="GIOVANNI ZAMPINI" userId="a2842a27-8ae0-41ea-bb17-78177203c3a7" providerId="ADAL" clId="{18E4A2EA-1204-4D95-92F0-875A949D4701}" dt="2024-12-12T21:01:23.197" v="3064" actId="20577"/>
        <pc:sldMkLst>
          <pc:docMk/>
          <pc:sldMk cId="0" sldId="351"/>
        </pc:sldMkLst>
        <pc:spChg chg="mod">
          <ac:chgData name="GIOVANNI ZAMPINI" userId="a2842a27-8ae0-41ea-bb17-78177203c3a7" providerId="ADAL" clId="{18E4A2EA-1204-4D95-92F0-875A949D4701}" dt="2024-12-12T21:01:23.197" v="3064" actId="20577"/>
          <ac:spMkLst>
            <pc:docMk/>
            <pc:sldMk cId="0" sldId="351"/>
            <ac:spMk id="96259" creationId="{6FDED7AA-BCF8-80AC-3C19-4FF6B4495781}"/>
          </ac:spMkLst>
        </pc:spChg>
      </pc:sldChg>
      <pc:sldChg chg="del">
        <pc:chgData name="GIOVANNI ZAMPINI" userId="a2842a27-8ae0-41ea-bb17-78177203c3a7" providerId="ADAL" clId="{18E4A2EA-1204-4D95-92F0-875A949D4701}" dt="2024-12-12T21:01:36.932" v="3065" actId="47"/>
        <pc:sldMkLst>
          <pc:docMk/>
          <pc:sldMk cId="0" sldId="353"/>
        </pc:sldMkLst>
      </pc:sldChg>
      <pc:sldChg chg="del">
        <pc:chgData name="GIOVANNI ZAMPINI" userId="a2842a27-8ae0-41ea-bb17-78177203c3a7" providerId="ADAL" clId="{18E4A2EA-1204-4D95-92F0-875A949D4701}" dt="2024-12-12T21:01:38.782" v="3066" actId="47"/>
        <pc:sldMkLst>
          <pc:docMk/>
          <pc:sldMk cId="0" sldId="355"/>
        </pc:sldMkLst>
      </pc:sldChg>
      <pc:sldChg chg="del">
        <pc:chgData name="GIOVANNI ZAMPINI" userId="a2842a27-8ae0-41ea-bb17-78177203c3a7" providerId="ADAL" clId="{18E4A2EA-1204-4D95-92F0-875A949D4701}" dt="2024-12-12T21:01:40.992" v="3067" actId="47"/>
        <pc:sldMkLst>
          <pc:docMk/>
          <pc:sldMk cId="0" sldId="356"/>
        </pc:sldMkLst>
      </pc:sldChg>
      <pc:sldChg chg="modSp mod ord">
        <pc:chgData name="GIOVANNI ZAMPINI" userId="a2842a27-8ae0-41ea-bb17-78177203c3a7" providerId="ADAL" clId="{18E4A2EA-1204-4D95-92F0-875A949D4701}" dt="2024-12-12T22:09:30.554" v="5074"/>
        <pc:sldMkLst>
          <pc:docMk/>
          <pc:sldMk cId="0" sldId="358"/>
        </pc:sldMkLst>
        <pc:spChg chg="mod">
          <ac:chgData name="GIOVANNI ZAMPINI" userId="a2842a27-8ae0-41ea-bb17-78177203c3a7" providerId="ADAL" clId="{18E4A2EA-1204-4D95-92F0-875A949D4701}" dt="2024-12-12T22:08:38.829" v="5072" actId="6549"/>
          <ac:spMkLst>
            <pc:docMk/>
            <pc:sldMk cId="0" sldId="358"/>
            <ac:spMk id="14339" creationId="{1BBB7E6B-173F-46E6-F284-946C9C2040B2}"/>
          </ac:spMkLst>
        </pc:spChg>
      </pc:sldChg>
      <pc:sldChg chg="del">
        <pc:chgData name="GIOVANNI ZAMPINI" userId="a2842a27-8ae0-41ea-bb17-78177203c3a7" providerId="ADAL" clId="{18E4A2EA-1204-4D95-92F0-875A949D4701}" dt="2024-12-12T21:04:40.585" v="3072" actId="47"/>
        <pc:sldMkLst>
          <pc:docMk/>
          <pc:sldMk cId="0" sldId="361"/>
        </pc:sldMkLst>
      </pc:sldChg>
      <pc:sldChg chg="modSp add del mod ord">
        <pc:chgData name="GIOVANNI ZAMPINI" userId="a2842a27-8ae0-41ea-bb17-78177203c3a7" providerId="ADAL" clId="{18E4A2EA-1204-4D95-92F0-875A949D4701}" dt="2024-12-12T21:05:18.121" v="3116" actId="20577"/>
        <pc:sldMkLst>
          <pc:docMk/>
          <pc:sldMk cId="0" sldId="362"/>
        </pc:sldMkLst>
        <pc:spChg chg="mod">
          <ac:chgData name="GIOVANNI ZAMPINI" userId="a2842a27-8ae0-41ea-bb17-78177203c3a7" providerId="ADAL" clId="{18E4A2EA-1204-4D95-92F0-875A949D4701}" dt="2024-12-12T21:05:18.121" v="3116" actId="20577"/>
          <ac:spMkLst>
            <pc:docMk/>
            <pc:sldMk cId="0" sldId="362"/>
            <ac:spMk id="16387" creationId="{6DE56380-916D-CD16-496E-C0A4EFEB016E}"/>
          </ac:spMkLst>
        </pc:spChg>
      </pc:sldChg>
      <pc:sldChg chg="modSp add del mod ord">
        <pc:chgData name="GIOVANNI ZAMPINI" userId="a2842a27-8ae0-41ea-bb17-78177203c3a7" providerId="ADAL" clId="{18E4A2EA-1204-4D95-92F0-875A949D4701}" dt="2024-12-12T21:05:43.535" v="3120" actId="20577"/>
        <pc:sldMkLst>
          <pc:docMk/>
          <pc:sldMk cId="0" sldId="363"/>
        </pc:sldMkLst>
        <pc:spChg chg="mod">
          <ac:chgData name="GIOVANNI ZAMPINI" userId="a2842a27-8ae0-41ea-bb17-78177203c3a7" providerId="ADAL" clId="{18E4A2EA-1204-4D95-92F0-875A949D4701}" dt="2024-12-12T21:05:43.535" v="3120" actId="20577"/>
          <ac:spMkLst>
            <pc:docMk/>
            <pc:sldMk cId="0" sldId="363"/>
            <ac:spMk id="18435" creationId="{5B8DFB64-D9DE-B899-DC3C-ADC18E0FF893}"/>
          </ac:spMkLst>
        </pc:spChg>
      </pc:sldChg>
      <pc:sldChg chg="modSp add del mod ord">
        <pc:chgData name="GIOVANNI ZAMPINI" userId="a2842a27-8ae0-41ea-bb17-78177203c3a7" providerId="ADAL" clId="{18E4A2EA-1204-4D95-92F0-875A949D4701}" dt="2024-12-12T21:06:01.921" v="3124" actId="20577"/>
        <pc:sldMkLst>
          <pc:docMk/>
          <pc:sldMk cId="0" sldId="365"/>
        </pc:sldMkLst>
        <pc:spChg chg="mod">
          <ac:chgData name="GIOVANNI ZAMPINI" userId="a2842a27-8ae0-41ea-bb17-78177203c3a7" providerId="ADAL" clId="{18E4A2EA-1204-4D95-92F0-875A949D4701}" dt="2024-12-12T21:06:01.921" v="3124" actId="20577"/>
          <ac:spMkLst>
            <pc:docMk/>
            <pc:sldMk cId="0" sldId="365"/>
            <ac:spMk id="19459" creationId="{76627D91-91F2-4964-ADA6-CA024472D12A}"/>
          </ac:spMkLst>
        </pc:spChg>
      </pc:sldChg>
      <pc:sldChg chg="del">
        <pc:chgData name="GIOVANNI ZAMPINI" userId="a2842a27-8ae0-41ea-bb17-78177203c3a7" providerId="ADAL" clId="{18E4A2EA-1204-4D95-92F0-875A949D4701}" dt="2024-12-12T21:29:46.804" v="3576" actId="47"/>
        <pc:sldMkLst>
          <pc:docMk/>
          <pc:sldMk cId="0" sldId="368"/>
        </pc:sldMkLst>
      </pc:sldChg>
      <pc:sldChg chg="modSp del mod">
        <pc:chgData name="GIOVANNI ZAMPINI" userId="a2842a27-8ae0-41ea-bb17-78177203c3a7" providerId="ADAL" clId="{18E4A2EA-1204-4D95-92F0-875A949D4701}" dt="2024-12-11T20:53:25.673" v="1236" actId="47"/>
        <pc:sldMkLst>
          <pc:docMk/>
          <pc:sldMk cId="0" sldId="369"/>
        </pc:sldMkLst>
      </pc:sldChg>
      <pc:sldChg chg="modSp mod">
        <pc:chgData name="GIOVANNI ZAMPINI" userId="a2842a27-8ae0-41ea-bb17-78177203c3a7" providerId="ADAL" clId="{18E4A2EA-1204-4D95-92F0-875A949D4701}" dt="2024-12-12T21:19:49.410" v="3345" actId="14100"/>
        <pc:sldMkLst>
          <pc:docMk/>
          <pc:sldMk cId="0" sldId="370"/>
        </pc:sldMkLst>
        <pc:spChg chg="mod">
          <ac:chgData name="GIOVANNI ZAMPINI" userId="a2842a27-8ae0-41ea-bb17-78177203c3a7" providerId="ADAL" clId="{18E4A2EA-1204-4D95-92F0-875A949D4701}" dt="2024-12-11T21:10:18.346" v="1592" actId="20577"/>
          <ac:spMkLst>
            <pc:docMk/>
            <pc:sldMk cId="0" sldId="370"/>
            <ac:spMk id="21506" creationId="{1AB31145-AF34-ED4F-3E68-E8920E5928AB}"/>
          </ac:spMkLst>
        </pc:spChg>
        <pc:spChg chg="mod">
          <ac:chgData name="GIOVANNI ZAMPINI" userId="a2842a27-8ae0-41ea-bb17-78177203c3a7" providerId="ADAL" clId="{18E4A2EA-1204-4D95-92F0-875A949D4701}" dt="2024-12-12T21:19:49.410" v="3345" actId="14100"/>
          <ac:spMkLst>
            <pc:docMk/>
            <pc:sldMk cId="0" sldId="370"/>
            <ac:spMk id="47107" creationId="{3B06849F-03A9-D8F0-41E3-2EE179D928F9}"/>
          </ac:spMkLst>
        </pc:spChg>
      </pc:sldChg>
      <pc:sldChg chg="modSp mod">
        <pc:chgData name="GIOVANNI ZAMPINI" userId="a2842a27-8ae0-41ea-bb17-78177203c3a7" providerId="ADAL" clId="{18E4A2EA-1204-4D95-92F0-875A949D4701}" dt="2024-12-11T21:47:32.769" v="1859" actId="20577"/>
        <pc:sldMkLst>
          <pc:docMk/>
          <pc:sldMk cId="0" sldId="371"/>
        </pc:sldMkLst>
        <pc:spChg chg="mod">
          <ac:chgData name="GIOVANNI ZAMPINI" userId="a2842a27-8ae0-41ea-bb17-78177203c3a7" providerId="ADAL" clId="{18E4A2EA-1204-4D95-92F0-875A949D4701}" dt="2024-12-11T21:10:49.388" v="1621" actId="20577"/>
          <ac:spMkLst>
            <pc:docMk/>
            <pc:sldMk cId="0" sldId="371"/>
            <ac:spMk id="22530" creationId="{8DD6F819-83F7-04D7-4530-424E048B7239}"/>
          </ac:spMkLst>
        </pc:spChg>
        <pc:spChg chg="mod">
          <ac:chgData name="GIOVANNI ZAMPINI" userId="a2842a27-8ae0-41ea-bb17-78177203c3a7" providerId="ADAL" clId="{18E4A2EA-1204-4D95-92F0-875A949D4701}" dt="2024-12-11T21:47:32.769" v="1859" actId="20577"/>
          <ac:spMkLst>
            <pc:docMk/>
            <pc:sldMk cId="0" sldId="371"/>
            <ac:spMk id="47107" creationId="{69E5B29C-0AEE-B16E-357A-EA2ACE842CA5}"/>
          </ac:spMkLst>
        </pc:spChg>
      </pc:sldChg>
      <pc:sldChg chg="addSp new del">
        <pc:chgData name="GIOVANNI ZAMPINI" userId="a2842a27-8ae0-41ea-bb17-78177203c3a7" providerId="ADAL" clId="{18E4A2EA-1204-4D95-92F0-875A949D4701}" dt="2024-12-11T15:01:35.751" v="431" actId="47"/>
        <pc:sldMkLst>
          <pc:docMk/>
          <pc:sldMk cId="3674759318" sldId="372"/>
        </pc:sldMkLst>
      </pc:sldChg>
      <pc:sldChg chg="modSp add mod">
        <pc:chgData name="GIOVANNI ZAMPINI" userId="a2842a27-8ae0-41ea-bb17-78177203c3a7" providerId="ADAL" clId="{18E4A2EA-1204-4D95-92F0-875A949D4701}" dt="2024-12-11T15:09:37.208" v="585" actId="5793"/>
        <pc:sldMkLst>
          <pc:docMk/>
          <pc:sldMk cId="0" sldId="373"/>
        </pc:sldMkLst>
        <pc:spChg chg="mod">
          <ac:chgData name="GIOVANNI ZAMPINI" userId="a2842a27-8ae0-41ea-bb17-78177203c3a7" providerId="ADAL" clId="{18E4A2EA-1204-4D95-92F0-875A949D4701}" dt="2024-12-11T15:02:38.385" v="475" actId="255"/>
          <ac:spMkLst>
            <pc:docMk/>
            <pc:sldMk cId="0" sldId="373"/>
            <ac:spMk id="14338" creationId="{3099D59D-BA18-BE82-C697-CDB7B3290914}"/>
          </ac:spMkLst>
        </pc:spChg>
        <pc:spChg chg="mod">
          <ac:chgData name="GIOVANNI ZAMPINI" userId="a2842a27-8ae0-41ea-bb17-78177203c3a7" providerId="ADAL" clId="{18E4A2EA-1204-4D95-92F0-875A949D4701}" dt="2024-12-11T15:09:37.208" v="585" actId="5793"/>
          <ac:spMkLst>
            <pc:docMk/>
            <pc:sldMk cId="0" sldId="373"/>
            <ac:spMk id="14339" creationId="{3A0C4560-2868-53CB-1249-36D5974326FE}"/>
          </ac:spMkLst>
        </pc:spChg>
      </pc:sldChg>
      <pc:sldChg chg="addSp modSp add mod">
        <pc:chgData name="GIOVANNI ZAMPINI" userId="a2842a27-8ae0-41ea-bb17-78177203c3a7" providerId="ADAL" clId="{18E4A2EA-1204-4D95-92F0-875A949D4701}" dt="2024-12-12T18:26:26.043" v="2676" actId="115"/>
        <pc:sldMkLst>
          <pc:docMk/>
          <pc:sldMk cId="0" sldId="374"/>
        </pc:sldMkLst>
        <pc:spChg chg="mod">
          <ac:chgData name="GIOVANNI ZAMPINI" userId="a2842a27-8ae0-41ea-bb17-78177203c3a7" providerId="ADAL" clId="{18E4A2EA-1204-4D95-92F0-875A949D4701}" dt="2024-12-11T15:02:55.226" v="476"/>
          <ac:spMkLst>
            <pc:docMk/>
            <pc:sldMk cId="0" sldId="374"/>
            <ac:spMk id="15362" creationId="{FE062CB1-00C9-CD0D-CEBE-EBE337110FEC}"/>
          </ac:spMkLst>
        </pc:spChg>
        <pc:spChg chg="mod">
          <ac:chgData name="GIOVANNI ZAMPINI" userId="a2842a27-8ae0-41ea-bb17-78177203c3a7" providerId="ADAL" clId="{18E4A2EA-1204-4D95-92F0-875A949D4701}" dt="2024-12-12T18:26:26.043" v="2676" actId="115"/>
          <ac:spMkLst>
            <pc:docMk/>
            <pc:sldMk cId="0" sldId="374"/>
            <ac:spMk id="15363" creationId="{4806F137-66AE-059A-78B6-3E7931EBDD4B}"/>
          </ac:spMkLst>
        </pc:spChg>
        <pc:picChg chg="add">
          <ac:chgData name="GIOVANNI ZAMPINI" userId="a2842a27-8ae0-41ea-bb17-78177203c3a7" providerId="ADAL" clId="{18E4A2EA-1204-4D95-92F0-875A949D4701}" dt="2024-12-12T18:24:43.840" v="2665" actId="22"/>
          <ac:picMkLst>
            <pc:docMk/>
            <pc:sldMk cId="0" sldId="374"/>
            <ac:picMk id="3" creationId="{FA61EAB4-A5B9-8EF2-CEBF-FA19F1CED0DA}"/>
          </ac:picMkLst>
        </pc:picChg>
      </pc:sldChg>
      <pc:sldChg chg="modSp add mod">
        <pc:chgData name="GIOVANNI ZAMPINI" userId="a2842a27-8ae0-41ea-bb17-78177203c3a7" providerId="ADAL" clId="{18E4A2EA-1204-4D95-92F0-875A949D4701}" dt="2024-12-12T18:28:11.818" v="2688" actId="115"/>
        <pc:sldMkLst>
          <pc:docMk/>
          <pc:sldMk cId="0" sldId="375"/>
        </pc:sldMkLst>
        <pc:spChg chg="mod">
          <ac:chgData name="GIOVANNI ZAMPINI" userId="a2842a27-8ae0-41ea-bb17-78177203c3a7" providerId="ADAL" clId="{18E4A2EA-1204-4D95-92F0-875A949D4701}" dt="2024-12-11T15:03:02.145" v="477"/>
          <ac:spMkLst>
            <pc:docMk/>
            <pc:sldMk cId="0" sldId="375"/>
            <ac:spMk id="16386" creationId="{E5727FDB-232E-B9B0-E795-12CDA5AB6B65}"/>
          </ac:spMkLst>
        </pc:spChg>
        <pc:spChg chg="mod">
          <ac:chgData name="GIOVANNI ZAMPINI" userId="a2842a27-8ae0-41ea-bb17-78177203c3a7" providerId="ADAL" clId="{18E4A2EA-1204-4D95-92F0-875A949D4701}" dt="2024-12-12T18:28:11.818" v="2688" actId="115"/>
          <ac:spMkLst>
            <pc:docMk/>
            <pc:sldMk cId="0" sldId="375"/>
            <ac:spMk id="16387" creationId="{EC606622-B937-5FDD-8038-8FCF1D9E35E4}"/>
          </ac:spMkLst>
        </pc:spChg>
      </pc:sldChg>
      <pc:sldChg chg="modSp add mod">
        <pc:chgData name="GIOVANNI ZAMPINI" userId="a2842a27-8ae0-41ea-bb17-78177203c3a7" providerId="ADAL" clId="{18E4A2EA-1204-4D95-92F0-875A949D4701}" dt="2024-12-12T20:52:04.549" v="2900" actId="255"/>
        <pc:sldMkLst>
          <pc:docMk/>
          <pc:sldMk cId="3870947902" sldId="376"/>
        </pc:sldMkLst>
        <pc:spChg chg="mod">
          <ac:chgData name="GIOVANNI ZAMPINI" userId="a2842a27-8ae0-41ea-bb17-78177203c3a7" providerId="ADAL" clId="{18E4A2EA-1204-4D95-92F0-875A949D4701}" dt="2024-12-12T20:52:04.549" v="2900" actId="255"/>
          <ac:spMkLst>
            <pc:docMk/>
            <pc:sldMk cId="3870947902" sldId="376"/>
            <ac:spMk id="16387" creationId="{86C8EB17-4B2F-8C78-A536-3C402FE9C8A7}"/>
          </ac:spMkLst>
        </pc:spChg>
      </pc:sldChg>
      <pc:sldChg chg="add del">
        <pc:chgData name="GIOVANNI ZAMPINI" userId="a2842a27-8ae0-41ea-bb17-78177203c3a7" providerId="ADAL" clId="{18E4A2EA-1204-4D95-92F0-875A949D4701}" dt="2024-12-11T15:20:05.953" v="1184" actId="2696"/>
        <pc:sldMkLst>
          <pc:docMk/>
          <pc:sldMk cId="4027095291" sldId="376"/>
        </pc:sldMkLst>
      </pc:sldChg>
      <pc:sldChg chg="modSp add mod">
        <pc:chgData name="GIOVANNI ZAMPINI" userId="a2842a27-8ae0-41ea-bb17-78177203c3a7" providerId="ADAL" clId="{18E4A2EA-1204-4D95-92F0-875A949D4701}" dt="2024-12-12T21:23:07.865" v="3411" actId="20577"/>
        <pc:sldMkLst>
          <pc:docMk/>
          <pc:sldMk cId="293167950" sldId="377"/>
        </pc:sldMkLst>
        <pc:spChg chg="mod">
          <ac:chgData name="GIOVANNI ZAMPINI" userId="a2842a27-8ae0-41ea-bb17-78177203c3a7" providerId="ADAL" clId="{18E4A2EA-1204-4D95-92F0-875A949D4701}" dt="2024-12-12T21:23:07.865" v="3411" actId="20577"/>
          <ac:spMkLst>
            <pc:docMk/>
            <pc:sldMk cId="293167950" sldId="377"/>
            <ac:spMk id="48131" creationId="{934EF6C6-742B-4C56-9AE1-C3387433B4ED}"/>
          </ac:spMkLst>
        </pc:spChg>
      </pc:sldChg>
      <pc:sldChg chg="modSp add mod">
        <pc:chgData name="GIOVANNI ZAMPINI" userId="a2842a27-8ae0-41ea-bb17-78177203c3a7" providerId="ADAL" clId="{18E4A2EA-1204-4D95-92F0-875A949D4701}" dt="2024-12-12T21:43:39.632" v="3837" actId="6549"/>
        <pc:sldMkLst>
          <pc:docMk/>
          <pc:sldMk cId="345210986" sldId="378"/>
        </pc:sldMkLst>
        <pc:spChg chg="mod">
          <ac:chgData name="GIOVANNI ZAMPINI" userId="a2842a27-8ae0-41ea-bb17-78177203c3a7" providerId="ADAL" clId="{18E4A2EA-1204-4D95-92F0-875A949D4701}" dt="2024-12-12T21:43:39.632" v="3837" actId="6549"/>
          <ac:spMkLst>
            <pc:docMk/>
            <pc:sldMk cId="345210986" sldId="378"/>
            <ac:spMk id="48131" creationId="{F8D1B5BD-74A5-0C8D-3684-0223F440E455}"/>
          </ac:spMkLst>
        </pc:spChg>
      </pc:sldChg>
      <pc:sldChg chg="modSp add mod">
        <pc:chgData name="GIOVANNI ZAMPINI" userId="a2842a27-8ae0-41ea-bb17-78177203c3a7" providerId="ADAL" clId="{18E4A2EA-1204-4D95-92F0-875A949D4701}" dt="2024-12-12T21:26:35.250" v="3538"/>
        <pc:sldMkLst>
          <pc:docMk/>
          <pc:sldMk cId="2370102146" sldId="379"/>
        </pc:sldMkLst>
        <pc:spChg chg="mod">
          <ac:chgData name="GIOVANNI ZAMPINI" userId="a2842a27-8ae0-41ea-bb17-78177203c3a7" providerId="ADAL" clId="{18E4A2EA-1204-4D95-92F0-875A949D4701}" dt="2024-12-12T21:26:35.250" v="3538"/>
          <ac:spMkLst>
            <pc:docMk/>
            <pc:sldMk cId="2370102146" sldId="379"/>
            <ac:spMk id="48131" creationId="{EAB8777E-2EEC-968A-3689-3E9AA4980BC3}"/>
          </ac:spMkLst>
        </pc:spChg>
      </pc:sldChg>
      <pc:sldChg chg="modSp add mod">
        <pc:chgData name="GIOVANNI ZAMPINI" userId="a2842a27-8ae0-41ea-bb17-78177203c3a7" providerId="ADAL" clId="{18E4A2EA-1204-4D95-92F0-875A949D4701}" dt="2024-12-12T22:19:27.362" v="5235" actId="20577"/>
        <pc:sldMkLst>
          <pc:docMk/>
          <pc:sldMk cId="3258206271" sldId="380"/>
        </pc:sldMkLst>
        <pc:spChg chg="mod">
          <ac:chgData name="GIOVANNI ZAMPINI" userId="a2842a27-8ae0-41ea-bb17-78177203c3a7" providerId="ADAL" clId="{18E4A2EA-1204-4D95-92F0-875A949D4701}" dt="2024-12-12T22:19:27.362" v="5235" actId="20577"/>
          <ac:spMkLst>
            <pc:docMk/>
            <pc:sldMk cId="3258206271" sldId="380"/>
            <ac:spMk id="48131" creationId="{C7E63F6E-27C6-F086-68CA-4921592E9BB1}"/>
          </ac:spMkLst>
        </pc:spChg>
      </pc:sldChg>
      <pc:sldChg chg="modSp add mod">
        <pc:chgData name="GIOVANNI ZAMPINI" userId="a2842a27-8ae0-41ea-bb17-78177203c3a7" providerId="ADAL" clId="{18E4A2EA-1204-4D95-92F0-875A949D4701}" dt="2024-12-12T21:46:33.519" v="3843" actId="20577"/>
        <pc:sldMkLst>
          <pc:docMk/>
          <pc:sldMk cId="460691432" sldId="381"/>
        </pc:sldMkLst>
        <pc:spChg chg="mod">
          <ac:chgData name="GIOVANNI ZAMPINI" userId="a2842a27-8ae0-41ea-bb17-78177203c3a7" providerId="ADAL" clId="{18E4A2EA-1204-4D95-92F0-875A949D4701}" dt="2024-12-12T21:46:33.519" v="3843" actId="20577"/>
          <ac:spMkLst>
            <pc:docMk/>
            <pc:sldMk cId="460691432" sldId="381"/>
            <ac:spMk id="47107" creationId="{444ECE11-FF1C-4E72-E806-2FCCAB5768CF}"/>
          </ac:spMkLst>
        </pc:spChg>
      </pc:sldChg>
      <pc:sldChg chg="modSp add del mod">
        <pc:chgData name="GIOVANNI ZAMPINI" userId="a2842a27-8ae0-41ea-bb17-78177203c3a7" providerId="ADAL" clId="{18E4A2EA-1204-4D95-92F0-875A949D4701}" dt="2024-12-11T22:13:11.574" v="2158" actId="47"/>
        <pc:sldMkLst>
          <pc:docMk/>
          <pc:sldMk cId="3048508630" sldId="382"/>
        </pc:sldMkLst>
      </pc:sldChg>
      <pc:sldChg chg="modSp add mod">
        <pc:chgData name="GIOVANNI ZAMPINI" userId="a2842a27-8ae0-41ea-bb17-78177203c3a7" providerId="ADAL" clId="{18E4A2EA-1204-4D95-92F0-875A949D4701}" dt="2024-12-12T22:25:26.521" v="5547" actId="6549"/>
        <pc:sldMkLst>
          <pc:docMk/>
          <pc:sldMk cId="3410980835" sldId="383"/>
        </pc:sldMkLst>
        <pc:spChg chg="mod">
          <ac:chgData name="GIOVANNI ZAMPINI" userId="a2842a27-8ae0-41ea-bb17-78177203c3a7" providerId="ADAL" clId="{18E4A2EA-1204-4D95-92F0-875A949D4701}" dt="2024-12-12T22:25:26.521" v="5547" actId="6549"/>
          <ac:spMkLst>
            <pc:docMk/>
            <pc:sldMk cId="3410980835" sldId="383"/>
            <ac:spMk id="48131" creationId="{CC87876B-B452-9DA1-5CE3-4CBF899FD097}"/>
          </ac:spMkLst>
        </pc:spChg>
      </pc:sldChg>
      <pc:sldChg chg="del">
        <pc:chgData name="GIOVANNI ZAMPINI" userId="a2842a27-8ae0-41ea-bb17-78177203c3a7" providerId="ADAL" clId="{18E4A2EA-1204-4D95-92F0-875A949D4701}" dt="2024-12-11T22:12:50.010" v="2156" actId="47"/>
        <pc:sldMkLst>
          <pc:docMk/>
          <pc:sldMk cId="876779384" sldId="384"/>
        </pc:sldMkLst>
      </pc:sldChg>
      <pc:sldChg chg="modSp add mod">
        <pc:chgData name="GIOVANNI ZAMPINI" userId="a2842a27-8ae0-41ea-bb17-78177203c3a7" providerId="ADAL" clId="{18E4A2EA-1204-4D95-92F0-875A949D4701}" dt="2024-12-15T17:04:47.131" v="5550" actId="20577"/>
        <pc:sldMkLst>
          <pc:docMk/>
          <pc:sldMk cId="3767207783" sldId="384"/>
        </pc:sldMkLst>
        <pc:spChg chg="mod">
          <ac:chgData name="GIOVANNI ZAMPINI" userId="a2842a27-8ae0-41ea-bb17-78177203c3a7" providerId="ADAL" clId="{18E4A2EA-1204-4D95-92F0-875A949D4701}" dt="2024-12-15T17:04:47.131" v="5550" actId="20577"/>
          <ac:spMkLst>
            <pc:docMk/>
            <pc:sldMk cId="3767207783" sldId="384"/>
            <ac:spMk id="48131" creationId="{1959AF5D-5A10-316F-425B-3730845CE024}"/>
          </ac:spMkLst>
        </pc:spChg>
      </pc:sldChg>
      <pc:sldChg chg="modSp add del mod ord">
        <pc:chgData name="GIOVANNI ZAMPINI" userId="a2842a27-8ae0-41ea-bb17-78177203c3a7" providerId="ADAL" clId="{18E4A2EA-1204-4D95-92F0-875A949D4701}" dt="2024-12-12T22:12:15.240" v="5081"/>
        <pc:sldMkLst>
          <pc:docMk/>
          <pc:sldMk cId="3299565208" sldId="385"/>
        </pc:sldMkLst>
        <pc:spChg chg="mod">
          <ac:chgData name="GIOVANNI ZAMPINI" userId="a2842a27-8ae0-41ea-bb17-78177203c3a7" providerId="ADAL" clId="{18E4A2EA-1204-4D95-92F0-875A949D4701}" dt="2024-12-12T22:11:31.516" v="5079" actId="20577"/>
          <ac:spMkLst>
            <pc:docMk/>
            <pc:sldMk cId="3299565208" sldId="385"/>
            <ac:spMk id="14339" creationId="{1BEB188C-026A-0783-CF68-13D2326E1641}"/>
          </ac:spMkLst>
        </pc:spChg>
      </pc:sldChg>
      <pc:sldChg chg="add del">
        <pc:chgData name="GIOVANNI ZAMPINI" userId="a2842a27-8ae0-41ea-bb17-78177203c3a7" providerId="ADAL" clId="{18E4A2EA-1204-4D95-92F0-875A949D4701}" dt="2024-12-12T22:21:11.058" v="5292" actId="47"/>
        <pc:sldMkLst>
          <pc:docMk/>
          <pc:sldMk cId="1202791699" sldId="38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97C51FD3-7301-7D0A-AFBA-781CA30D3035}"/>
              </a:ext>
            </a:extLst>
          </p:cNvPr>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Arial" charset="0"/>
              </a:defRPr>
            </a:lvl1pPr>
          </a:lstStyle>
          <a:p>
            <a:pPr>
              <a:defRPr/>
            </a:pPr>
            <a:endParaRPr lang="it-IT"/>
          </a:p>
        </p:txBody>
      </p:sp>
      <p:sp>
        <p:nvSpPr>
          <p:cNvPr id="3075" name="Rectangle 3">
            <a:extLst>
              <a:ext uri="{FF2B5EF4-FFF2-40B4-BE49-F238E27FC236}">
                <a16:creationId xmlns:a16="http://schemas.microsoft.com/office/drawing/2014/main" id="{FE297FF8-495E-2C12-F108-74FBC14ACAD1}"/>
              </a:ext>
            </a:extLst>
          </p:cNvPr>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Arial" charset="0"/>
              </a:defRPr>
            </a:lvl1pPr>
          </a:lstStyle>
          <a:p>
            <a:pPr>
              <a:defRPr/>
            </a:pPr>
            <a:endParaRPr lang="it-IT"/>
          </a:p>
        </p:txBody>
      </p:sp>
      <p:sp>
        <p:nvSpPr>
          <p:cNvPr id="2052" name="Rectangle 4">
            <a:extLst>
              <a:ext uri="{FF2B5EF4-FFF2-40B4-BE49-F238E27FC236}">
                <a16:creationId xmlns:a16="http://schemas.microsoft.com/office/drawing/2014/main" id="{9BDA3505-B0E8-5624-F131-98FF5C554EE8}"/>
              </a:ext>
            </a:extLst>
          </p:cNvPr>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47965DAF-1CE1-BBFB-05AF-7E18A1E7FCC8}"/>
              </a:ext>
            </a:extLst>
          </p:cNvPr>
          <p:cNvSpPr>
            <a:spLocks noGrp="1" noChangeArrowheads="1"/>
          </p:cNvSpPr>
          <p:nvPr>
            <p:ph type="body" sz="quarter" idx="3"/>
          </p:nvPr>
        </p:nvSpPr>
        <p:spPr bwMode="auto">
          <a:xfrm>
            <a:off x="679450" y="4691063"/>
            <a:ext cx="5438775" cy="4443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3078" name="Rectangle 6">
            <a:extLst>
              <a:ext uri="{FF2B5EF4-FFF2-40B4-BE49-F238E27FC236}">
                <a16:creationId xmlns:a16="http://schemas.microsoft.com/office/drawing/2014/main" id="{8E288FBF-F2B9-9F28-2FBD-A259A5D8A21A}"/>
              </a:ext>
            </a:extLst>
          </p:cNvPr>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Arial" charset="0"/>
              </a:defRPr>
            </a:lvl1pPr>
          </a:lstStyle>
          <a:p>
            <a:pPr>
              <a:defRPr/>
            </a:pPr>
            <a:endParaRPr lang="it-IT"/>
          </a:p>
        </p:txBody>
      </p:sp>
      <p:sp>
        <p:nvSpPr>
          <p:cNvPr id="3079" name="Rectangle 7">
            <a:extLst>
              <a:ext uri="{FF2B5EF4-FFF2-40B4-BE49-F238E27FC236}">
                <a16:creationId xmlns:a16="http://schemas.microsoft.com/office/drawing/2014/main" id="{A709C6B5-F67A-DE65-C5E6-FCC95654E38C}"/>
              </a:ext>
            </a:extLst>
          </p:cNvPr>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436E6DD-3CA8-45EA-B986-36E70014C342}"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egnaposto immagine diapositiva 1">
            <a:extLst>
              <a:ext uri="{FF2B5EF4-FFF2-40B4-BE49-F238E27FC236}">
                <a16:creationId xmlns:a16="http://schemas.microsoft.com/office/drawing/2014/main" id="{5056419C-2BDA-3B67-90CE-3A8F12991392}"/>
              </a:ext>
            </a:extLst>
          </p:cNvPr>
          <p:cNvSpPr>
            <a:spLocks noGrp="1" noRot="1" noChangeAspect="1" noChangeArrowheads="1" noTextEdit="1"/>
          </p:cNvSpPr>
          <p:nvPr>
            <p:ph type="sldImg"/>
          </p:nvPr>
        </p:nvSpPr>
        <p:spPr>
          <a:ln/>
        </p:spPr>
      </p:sp>
      <p:sp>
        <p:nvSpPr>
          <p:cNvPr id="17411" name="Segnaposto note 2">
            <a:extLst>
              <a:ext uri="{FF2B5EF4-FFF2-40B4-BE49-F238E27FC236}">
                <a16:creationId xmlns:a16="http://schemas.microsoft.com/office/drawing/2014/main" id="{34B3F7E0-1A6C-7CEC-DEDE-9EB009AB1A7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it-IT">
              <a:latin typeface="Arial" panose="020B0604020202020204" pitchFamily="34" charset="0"/>
              <a:cs typeface="Arial" panose="020B0604020202020204" pitchFamily="34" charset="0"/>
            </a:endParaRPr>
          </a:p>
        </p:txBody>
      </p:sp>
      <p:sp>
        <p:nvSpPr>
          <p:cNvPr id="17412" name="Segnaposto numero diapositiva 3">
            <a:extLst>
              <a:ext uri="{FF2B5EF4-FFF2-40B4-BE49-F238E27FC236}">
                <a16:creationId xmlns:a16="http://schemas.microsoft.com/office/drawing/2014/main" id="{2E0C3E18-BC9A-DBBB-A020-F58F5CDF1F6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E2E2F25-09C8-4DBD-AFBB-8D4CD76356EC}" type="slidenum">
              <a:rPr lang="it-IT" altLang="it-IT" smtClean="0"/>
              <a:pPr/>
              <a:t>13</a:t>
            </a:fld>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9F7223CC-9877-0A45-03B4-C1D6BF45E9BC}"/>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C608627A-AC3C-A380-F550-AE19C35DD072}"/>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1EF71D37-DCBF-DC3E-3D13-46F9EB0D4702}"/>
              </a:ext>
            </a:extLst>
          </p:cNvPr>
          <p:cNvSpPr>
            <a:spLocks noGrp="1" noChangeArrowheads="1"/>
          </p:cNvSpPr>
          <p:nvPr>
            <p:ph type="sldNum" sz="quarter" idx="12"/>
          </p:nvPr>
        </p:nvSpPr>
        <p:spPr>
          <a:ln/>
        </p:spPr>
        <p:txBody>
          <a:bodyPr/>
          <a:lstStyle>
            <a:lvl1pPr>
              <a:defRPr/>
            </a:lvl1pPr>
          </a:lstStyle>
          <a:p>
            <a:pPr>
              <a:defRPr/>
            </a:pPr>
            <a:fld id="{BD0D4FB3-22B4-47C9-912B-77A3F5CA6174}" type="slidenum">
              <a:rPr lang="it-IT" altLang="it-IT"/>
              <a:pPr>
                <a:defRPr/>
              </a:pPr>
              <a:t>‹N›</a:t>
            </a:fld>
            <a:endParaRPr lang="it-IT" altLang="it-IT"/>
          </a:p>
        </p:txBody>
      </p:sp>
    </p:spTree>
    <p:extLst>
      <p:ext uri="{BB962C8B-B14F-4D97-AF65-F5344CB8AC3E}">
        <p14:creationId xmlns:p14="http://schemas.microsoft.com/office/powerpoint/2010/main" val="1447455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4944C36-663F-8219-993E-DA16B8DFD875}"/>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EB172796-BE08-07E3-6377-B3921BD70EEB}"/>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F3D1DA8B-DCE1-0BCD-1D0D-064A8D54E95B}"/>
              </a:ext>
            </a:extLst>
          </p:cNvPr>
          <p:cNvSpPr>
            <a:spLocks noGrp="1" noChangeArrowheads="1"/>
          </p:cNvSpPr>
          <p:nvPr>
            <p:ph type="sldNum" sz="quarter" idx="12"/>
          </p:nvPr>
        </p:nvSpPr>
        <p:spPr>
          <a:ln/>
        </p:spPr>
        <p:txBody>
          <a:bodyPr/>
          <a:lstStyle>
            <a:lvl1pPr>
              <a:defRPr/>
            </a:lvl1pPr>
          </a:lstStyle>
          <a:p>
            <a:pPr>
              <a:defRPr/>
            </a:pPr>
            <a:fld id="{E078DB06-F950-4ECE-86FE-5888DD1B5E08}" type="slidenum">
              <a:rPr lang="it-IT" altLang="it-IT"/>
              <a:pPr>
                <a:defRPr/>
              </a:pPr>
              <a:t>‹N›</a:t>
            </a:fld>
            <a:endParaRPr lang="it-IT" altLang="it-IT"/>
          </a:p>
        </p:txBody>
      </p:sp>
    </p:spTree>
    <p:extLst>
      <p:ext uri="{BB962C8B-B14F-4D97-AF65-F5344CB8AC3E}">
        <p14:creationId xmlns:p14="http://schemas.microsoft.com/office/powerpoint/2010/main" val="3460216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6720CF9-3FCC-A818-2399-C06EECE8F121}"/>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8C4E7DB1-9797-17A9-9202-A81A4E3F3F5E}"/>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79AD18DF-5AF6-897E-3A2D-3C7E9FA9C5AE}"/>
              </a:ext>
            </a:extLst>
          </p:cNvPr>
          <p:cNvSpPr>
            <a:spLocks noGrp="1" noChangeArrowheads="1"/>
          </p:cNvSpPr>
          <p:nvPr>
            <p:ph type="sldNum" sz="quarter" idx="12"/>
          </p:nvPr>
        </p:nvSpPr>
        <p:spPr>
          <a:ln/>
        </p:spPr>
        <p:txBody>
          <a:bodyPr/>
          <a:lstStyle>
            <a:lvl1pPr>
              <a:defRPr/>
            </a:lvl1pPr>
          </a:lstStyle>
          <a:p>
            <a:pPr>
              <a:defRPr/>
            </a:pPr>
            <a:fld id="{71378B51-4816-4FFB-9871-4CC54F7873C3}" type="slidenum">
              <a:rPr lang="it-IT" altLang="it-IT"/>
              <a:pPr>
                <a:defRPr/>
              </a:pPr>
              <a:t>‹N›</a:t>
            </a:fld>
            <a:endParaRPr lang="it-IT" altLang="it-IT"/>
          </a:p>
        </p:txBody>
      </p:sp>
    </p:spTree>
    <p:extLst>
      <p:ext uri="{BB962C8B-B14F-4D97-AF65-F5344CB8AC3E}">
        <p14:creationId xmlns:p14="http://schemas.microsoft.com/office/powerpoint/2010/main" val="3433400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75390916-2084-5080-A6BE-BCC1D723B1AC}"/>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A82D0A4F-B6ED-84A8-C940-29FCF098A73B}"/>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339113C7-6F50-5520-80BE-58640F5A61A3}"/>
              </a:ext>
            </a:extLst>
          </p:cNvPr>
          <p:cNvSpPr>
            <a:spLocks noGrp="1" noChangeArrowheads="1"/>
          </p:cNvSpPr>
          <p:nvPr>
            <p:ph type="sldNum" sz="quarter" idx="12"/>
          </p:nvPr>
        </p:nvSpPr>
        <p:spPr>
          <a:ln/>
        </p:spPr>
        <p:txBody>
          <a:bodyPr/>
          <a:lstStyle>
            <a:lvl1pPr>
              <a:defRPr/>
            </a:lvl1pPr>
          </a:lstStyle>
          <a:p>
            <a:pPr>
              <a:defRPr/>
            </a:pPr>
            <a:fld id="{BCC99698-D1ED-4298-9174-8D8315038A95}" type="slidenum">
              <a:rPr lang="it-IT" altLang="it-IT"/>
              <a:pPr>
                <a:defRPr/>
              </a:pPr>
              <a:t>‹N›</a:t>
            </a:fld>
            <a:endParaRPr lang="it-IT" altLang="it-IT"/>
          </a:p>
        </p:txBody>
      </p:sp>
    </p:spTree>
    <p:extLst>
      <p:ext uri="{BB962C8B-B14F-4D97-AF65-F5344CB8AC3E}">
        <p14:creationId xmlns:p14="http://schemas.microsoft.com/office/powerpoint/2010/main" val="819545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E33D3B2A-7324-FC0A-067A-A2652AC0E746}"/>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8DB1A090-0560-B01B-9FA0-CCBF05F43753}"/>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1F4E4320-6075-127E-9F2C-FCE34C5D7689}"/>
              </a:ext>
            </a:extLst>
          </p:cNvPr>
          <p:cNvSpPr>
            <a:spLocks noGrp="1" noChangeArrowheads="1"/>
          </p:cNvSpPr>
          <p:nvPr>
            <p:ph type="sldNum" sz="quarter" idx="12"/>
          </p:nvPr>
        </p:nvSpPr>
        <p:spPr>
          <a:ln/>
        </p:spPr>
        <p:txBody>
          <a:bodyPr/>
          <a:lstStyle>
            <a:lvl1pPr>
              <a:defRPr/>
            </a:lvl1pPr>
          </a:lstStyle>
          <a:p>
            <a:pPr>
              <a:defRPr/>
            </a:pPr>
            <a:fld id="{EF978E0F-7791-48A7-9573-D05471EF58F0}" type="slidenum">
              <a:rPr lang="it-IT" altLang="it-IT"/>
              <a:pPr>
                <a:defRPr/>
              </a:pPr>
              <a:t>‹N›</a:t>
            </a:fld>
            <a:endParaRPr lang="it-IT" altLang="it-IT"/>
          </a:p>
        </p:txBody>
      </p:sp>
    </p:spTree>
    <p:extLst>
      <p:ext uri="{BB962C8B-B14F-4D97-AF65-F5344CB8AC3E}">
        <p14:creationId xmlns:p14="http://schemas.microsoft.com/office/powerpoint/2010/main" val="3241294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CAD2A866-EE63-DFBE-0732-4BF8504A9809}"/>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09E83165-64CF-C8B7-607B-C073D3D065AB}"/>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6E8B324D-0412-87DD-65BE-F232E26A828C}"/>
              </a:ext>
            </a:extLst>
          </p:cNvPr>
          <p:cNvSpPr>
            <a:spLocks noGrp="1" noChangeArrowheads="1"/>
          </p:cNvSpPr>
          <p:nvPr>
            <p:ph type="sldNum" sz="quarter" idx="12"/>
          </p:nvPr>
        </p:nvSpPr>
        <p:spPr>
          <a:ln/>
        </p:spPr>
        <p:txBody>
          <a:bodyPr/>
          <a:lstStyle>
            <a:lvl1pPr>
              <a:defRPr/>
            </a:lvl1pPr>
          </a:lstStyle>
          <a:p>
            <a:pPr>
              <a:defRPr/>
            </a:pPr>
            <a:fld id="{E751EC6F-FCEE-435D-85BD-CA711008DD87}" type="slidenum">
              <a:rPr lang="it-IT" altLang="it-IT"/>
              <a:pPr>
                <a:defRPr/>
              </a:pPr>
              <a:t>‹N›</a:t>
            </a:fld>
            <a:endParaRPr lang="it-IT" altLang="it-IT"/>
          </a:p>
        </p:txBody>
      </p:sp>
    </p:spTree>
    <p:extLst>
      <p:ext uri="{BB962C8B-B14F-4D97-AF65-F5344CB8AC3E}">
        <p14:creationId xmlns:p14="http://schemas.microsoft.com/office/powerpoint/2010/main" val="406548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90110C9D-E35C-1276-BCAD-01DDDC68F3AC}"/>
              </a:ext>
            </a:extLst>
          </p:cNvPr>
          <p:cNvSpPr>
            <a:spLocks noGrp="1" noChangeArrowheads="1"/>
          </p:cNvSpPr>
          <p:nvPr>
            <p:ph type="dt" sz="half" idx="10"/>
          </p:nvPr>
        </p:nvSpPr>
        <p:spPr>
          <a:ln/>
        </p:spPr>
        <p:txBody>
          <a:bodyPr/>
          <a:lstStyle>
            <a:lvl1pPr>
              <a:defRPr/>
            </a:lvl1pPr>
          </a:lstStyle>
          <a:p>
            <a:pPr>
              <a:defRPr/>
            </a:pPr>
            <a:endParaRPr lang="it-IT"/>
          </a:p>
        </p:txBody>
      </p:sp>
      <p:sp>
        <p:nvSpPr>
          <p:cNvPr id="8" name="Rectangle 5">
            <a:extLst>
              <a:ext uri="{FF2B5EF4-FFF2-40B4-BE49-F238E27FC236}">
                <a16:creationId xmlns:a16="http://schemas.microsoft.com/office/drawing/2014/main" id="{0698813A-6D8A-B3E6-8111-302ACAE3CA36}"/>
              </a:ext>
            </a:extLst>
          </p:cNvPr>
          <p:cNvSpPr>
            <a:spLocks noGrp="1" noChangeArrowheads="1"/>
          </p:cNvSpPr>
          <p:nvPr>
            <p:ph type="ftr" sz="quarter" idx="11"/>
          </p:nvPr>
        </p:nvSpPr>
        <p:spPr>
          <a:ln/>
        </p:spPr>
        <p:txBody>
          <a:bodyPr/>
          <a:lstStyle>
            <a:lvl1pPr>
              <a:defRPr/>
            </a:lvl1pPr>
          </a:lstStyle>
          <a:p>
            <a:pPr>
              <a:defRPr/>
            </a:pPr>
            <a:endParaRPr lang="it-IT"/>
          </a:p>
        </p:txBody>
      </p:sp>
      <p:sp>
        <p:nvSpPr>
          <p:cNvPr id="9" name="Rectangle 6">
            <a:extLst>
              <a:ext uri="{FF2B5EF4-FFF2-40B4-BE49-F238E27FC236}">
                <a16:creationId xmlns:a16="http://schemas.microsoft.com/office/drawing/2014/main" id="{8C6F1C59-D344-A32B-976B-DC884128C541}"/>
              </a:ext>
            </a:extLst>
          </p:cNvPr>
          <p:cNvSpPr>
            <a:spLocks noGrp="1" noChangeArrowheads="1"/>
          </p:cNvSpPr>
          <p:nvPr>
            <p:ph type="sldNum" sz="quarter" idx="12"/>
          </p:nvPr>
        </p:nvSpPr>
        <p:spPr>
          <a:ln/>
        </p:spPr>
        <p:txBody>
          <a:bodyPr/>
          <a:lstStyle>
            <a:lvl1pPr>
              <a:defRPr/>
            </a:lvl1pPr>
          </a:lstStyle>
          <a:p>
            <a:pPr>
              <a:defRPr/>
            </a:pPr>
            <a:fld id="{10C1C06E-6E9F-4621-8B3E-CB1D252FC2D6}" type="slidenum">
              <a:rPr lang="it-IT" altLang="it-IT"/>
              <a:pPr>
                <a:defRPr/>
              </a:pPr>
              <a:t>‹N›</a:t>
            </a:fld>
            <a:endParaRPr lang="it-IT" altLang="it-IT"/>
          </a:p>
        </p:txBody>
      </p:sp>
    </p:spTree>
    <p:extLst>
      <p:ext uri="{BB962C8B-B14F-4D97-AF65-F5344CB8AC3E}">
        <p14:creationId xmlns:p14="http://schemas.microsoft.com/office/powerpoint/2010/main" val="1630938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A2F6A108-C7AF-2F90-AAFA-9BA3FEAD7656}"/>
              </a:ext>
            </a:extLst>
          </p:cNvPr>
          <p:cNvSpPr>
            <a:spLocks noGrp="1" noChangeArrowheads="1"/>
          </p:cNvSpPr>
          <p:nvPr>
            <p:ph type="dt" sz="half" idx="10"/>
          </p:nvPr>
        </p:nvSpPr>
        <p:spPr>
          <a:ln/>
        </p:spPr>
        <p:txBody>
          <a:bodyPr/>
          <a:lstStyle>
            <a:lvl1pPr>
              <a:defRPr/>
            </a:lvl1pPr>
          </a:lstStyle>
          <a:p>
            <a:pPr>
              <a:defRPr/>
            </a:pPr>
            <a:endParaRPr lang="it-IT"/>
          </a:p>
        </p:txBody>
      </p:sp>
      <p:sp>
        <p:nvSpPr>
          <p:cNvPr id="4" name="Rectangle 5">
            <a:extLst>
              <a:ext uri="{FF2B5EF4-FFF2-40B4-BE49-F238E27FC236}">
                <a16:creationId xmlns:a16="http://schemas.microsoft.com/office/drawing/2014/main" id="{C1B0D4BF-13D9-A026-EBD1-B0614852DA4D}"/>
              </a:ext>
            </a:extLst>
          </p:cNvPr>
          <p:cNvSpPr>
            <a:spLocks noGrp="1" noChangeArrowheads="1"/>
          </p:cNvSpPr>
          <p:nvPr>
            <p:ph type="ftr" sz="quarter" idx="11"/>
          </p:nvPr>
        </p:nvSpPr>
        <p:spPr>
          <a:ln/>
        </p:spPr>
        <p:txBody>
          <a:bodyPr/>
          <a:lstStyle>
            <a:lvl1pPr>
              <a:defRPr/>
            </a:lvl1pPr>
          </a:lstStyle>
          <a:p>
            <a:pPr>
              <a:defRPr/>
            </a:pPr>
            <a:endParaRPr lang="it-IT"/>
          </a:p>
        </p:txBody>
      </p:sp>
      <p:sp>
        <p:nvSpPr>
          <p:cNvPr id="5" name="Rectangle 6">
            <a:extLst>
              <a:ext uri="{FF2B5EF4-FFF2-40B4-BE49-F238E27FC236}">
                <a16:creationId xmlns:a16="http://schemas.microsoft.com/office/drawing/2014/main" id="{AA09CEF7-3B6D-5C16-ED34-F686ABC46E88}"/>
              </a:ext>
            </a:extLst>
          </p:cNvPr>
          <p:cNvSpPr>
            <a:spLocks noGrp="1" noChangeArrowheads="1"/>
          </p:cNvSpPr>
          <p:nvPr>
            <p:ph type="sldNum" sz="quarter" idx="12"/>
          </p:nvPr>
        </p:nvSpPr>
        <p:spPr>
          <a:ln/>
        </p:spPr>
        <p:txBody>
          <a:bodyPr/>
          <a:lstStyle>
            <a:lvl1pPr>
              <a:defRPr/>
            </a:lvl1pPr>
          </a:lstStyle>
          <a:p>
            <a:pPr>
              <a:defRPr/>
            </a:pPr>
            <a:fld id="{05A07C98-A555-4380-8A94-ABEAE46E6E11}" type="slidenum">
              <a:rPr lang="it-IT" altLang="it-IT"/>
              <a:pPr>
                <a:defRPr/>
              </a:pPr>
              <a:t>‹N›</a:t>
            </a:fld>
            <a:endParaRPr lang="it-IT" altLang="it-IT"/>
          </a:p>
        </p:txBody>
      </p:sp>
    </p:spTree>
    <p:extLst>
      <p:ext uri="{BB962C8B-B14F-4D97-AF65-F5344CB8AC3E}">
        <p14:creationId xmlns:p14="http://schemas.microsoft.com/office/powerpoint/2010/main" val="2070021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7A87803-7867-3A2F-976B-D5B9362E9238}"/>
              </a:ext>
            </a:extLst>
          </p:cNvPr>
          <p:cNvSpPr>
            <a:spLocks noGrp="1" noChangeArrowheads="1"/>
          </p:cNvSpPr>
          <p:nvPr>
            <p:ph type="dt" sz="half" idx="10"/>
          </p:nvPr>
        </p:nvSpPr>
        <p:spPr>
          <a:ln/>
        </p:spPr>
        <p:txBody>
          <a:bodyPr/>
          <a:lstStyle>
            <a:lvl1pPr>
              <a:defRPr/>
            </a:lvl1pPr>
          </a:lstStyle>
          <a:p>
            <a:pPr>
              <a:defRPr/>
            </a:pPr>
            <a:endParaRPr lang="it-IT"/>
          </a:p>
        </p:txBody>
      </p:sp>
      <p:sp>
        <p:nvSpPr>
          <p:cNvPr id="3" name="Rectangle 5">
            <a:extLst>
              <a:ext uri="{FF2B5EF4-FFF2-40B4-BE49-F238E27FC236}">
                <a16:creationId xmlns:a16="http://schemas.microsoft.com/office/drawing/2014/main" id="{AAA3FDC9-304F-A99A-8D12-CC4E06C71195}"/>
              </a:ext>
            </a:extLst>
          </p:cNvPr>
          <p:cNvSpPr>
            <a:spLocks noGrp="1" noChangeArrowheads="1"/>
          </p:cNvSpPr>
          <p:nvPr>
            <p:ph type="ftr" sz="quarter" idx="11"/>
          </p:nvPr>
        </p:nvSpPr>
        <p:spPr>
          <a:ln/>
        </p:spPr>
        <p:txBody>
          <a:bodyPr/>
          <a:lstStyle>
            <a:lvl1pPr>
              <a:defRPr/>
            </a:lvl1pPr>
          </a:lstStyle>
          <a:p>
            <a:pPr>
              <a:defRPr/>
            </a:pPr>
            <a:endParaRPr lang="it-IT"/>
          </a:p>
        </p:txBody>
      </p:sp>
      <p:sp>
        <p:nvSpPr>
          <p:cNvPr id="4" name="Rectangle 6">
            <a:extLst>
              <a:ext uri="{FF2B5EF4-FFF2-40B4-BE49-F238E27FC236}">
                <a16:creationId xmlns:a16="http://schemas.microsoft.com/office/drawing/2014/main" id="{B27AB8B5-EB4D-166A-B967-46A6F4E70C01}"/>
              </a:ext>
            </a:extLst>
          </p:cNvPr>
          <p:cNvSpPr>
            <a:spLocks noGrp="1" noChangeArrowheads="1"/>
          </p:cNvSpPr>
          <p:nvPr>
            <p:ph type="sldNum" sz="quarter" idx="12"/>
          </p:nvPr>
        </p:nvSpPr>
        <p:spPr>
          <a:ln/>
        </p:spPr>
        <p:txBody>
          <a:bodyPr/>
          <a:lstStyle>
            <a:lvl1pPr>
              <a:defRPr/>
            </a:lvl1pPr>
          </a:lstStyle>
          <a:p>
            <a:pPr>
              <a:defRPr/>
            </a:pPr>
            <a:fld id="{1ABB4F43-5AFD-4C5F-BA1F-1634664F62DA}" type="slidenum">
              <a:rPr lang="it-IT" altLang="it-IT"/>
              <a:pPr>
                <a:defRPr/>
              </a:pPr>
              <a:t>‹N›</a:t>
            </a:fld>
            <a:endParaRPr lang="it-IT" altLang="it-IT"/>
          </a:p>
        </p:txBody>
      </p:sp>
    </p:spTree>
    <p:extLst>
      <p:ext uri="{BB962C8B-B14F-4D97-AF65-F5344CB8AC3E}">
        <p14:creationId xmlns:p14="http://schemas.microsoft.com/office/powerpoint/2010/main" val="2519172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14609B6A-FB36-E4A6-25E1-4578BDC8204E}"/>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BD63F17D-181C-5AC1-E813-6C5D8BDD83B6}"/>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52F37418-6695-3E86-36F0-B98F8325F674}"/>
              </a:ext>
            </a:extLst>
          </p:cNvPr>
          <p:cNvSpPr>
            <a:spLocks noGrp="1" noChangeArrowheads="1"/>
          </p:cNvSpPr>
          <p:nvPr>
            <p:ph type="sldNum" sz="quarter" idx="12"/>
          </p:nvPr>
        </p:nvSpPr>
        <p:spPr>
          <a:ln/>
        </p:spPr>
        <p:txBody>
          <a:bodyPr/>
          <a:lstStyle>
            <a:lvl1pPr>
              <a:defRPr/>
            </a:lvl1pPr>
          </a:lstStyle>
          <a:p>
            <a:pPr>
              <a:defRPr/>
            </a:pPr>
            <a:fld id="{DF795642-4C24-4E68-A6E2-A8E5D6D56052}" type="slidenum">
              <a:rPr lang="it-IT" altLang="it-IT"/>
              <a:pPr>
                <a:defRPr/>
              </a:pPr>
              <a:t>‹N›</a:t>
            </a:fld>
            <a:endParaRPr lang="it-IT" altLang="it-IT"/>
          </a:p>
        </p:txBody>
      </p:sp>
    </p:spTree>
    <p:extLst>
      <p:ext uri="{BB962C8B-B14F-4D97-AF65-F5344CB8AC3E}">
        <p14:creationId xmlns:p14="http://schemas.microsoft.com/office/powerpoint/2010/main" val="4181912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D9148FB2-4D1C-7729-FCFB-995B6EE7E0DE}"/>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AAA010F0-D6A4-9CC5-A63F-3F79A93A0869}"/>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275BFECB-56CB-03FC-4A9E-131791AE0B49}"/>
              </a:ext>
            </a:extLst>
          </p:cNvPr>
          <p:cNvSpPr>
            <a:spLocks noGrp="1" noChangeArrowheads="1"/>
          </p:cNvSpPr>
          <p:nvPr>
            <p:ph type="sldNum" sz="quarter" idx="12"/>
          </p:nvPr>
        </p:nvSpPr>
        <p:spPr>
          <a:ln/>
        </p:spPr>
        <p:txBody>
          <a:bodyPr/>
          <a:lstStyle>
            <a:lvl1pPr>
              <a:defRPr/>
            </a:lvl1pPr>
          </a:lstStyle>
          <a:p>
            <a:pPr>
              <a:defRPr/>
            </a:pPr>
            <a:fld id="{05C8A87F-9E71-4192-8231-10710D347B03}" type="slidenum">
              <a:rPr lang="it-IT" altLang="it-IT"/>
              <a:pPr>
                <a:defRPr/>
              </a:pPr>
              <a:t>‹N›</a:t>
            </a:fld>
            <a:endParaRPr lang="it-IT" altLang="it-IT"/>
          </a:p>
        </p:txBody>
      </p:sp>
    </p:spTree>
    <p:extLst>
      <p:ext uri="{BB962C8B-B14F-4D97-AF65-F5344CB8AC3E}">
        <p14:creationId xmlns:p14="http://schemas.microsoft.com/office/powerpoint/2010/main" val="741968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FBD7FB0-82BF-67BF-37E2-BFE08046CAAB}"/>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Rectangle 3">
            <a:extLst>
              <a:ext uri="{FF2B5EF4-FFF2-40B4-BE49-F238E27FC236}">
                <a16:creationId xmlns:a16="http://schemas.microsoft.com/office/drawing/2014/main" id="{A56822BD-CC1B-C773-1071-929B07678251}"/>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E596EF5C-D6CF-F202-427D-5F56165B842A}"/>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cs typeface="Arial" charset="0"/>
              </a:defRPr>
            </a:lvl1pPr>
          </a:lstStyle>
          <a:p>
            <a:pPr>
              <a:defRPr/>
            </a:pPr>
            <a:endParaRPr lang="it-IT"/>
          </a:p>
        </p:txBody>
      </p:sp>
      <p:sp>
        <p:nvSpPr>
          <p:cNvPr id="1029" name="Rectangle 5">
            <a:extLst>
              <a:ext uri="{FF2B5EF4-FFF2-40B4-BE49-F238E27FC236}">
                <a16:creationId xmlns:a16="http://schemas.microsoft.com/office/drawing/2014/main" id="{A64547CF-5C75-7298-7CE8-B90A26581A11}"/>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cs typeface="Arial" charset="0"/>
              </a:defRPr>
            </a:lvl1pPr>
          </a:lstStyle>
          <a:p>
            <a:pPr>
              <a:defRPr/>
            </a:pPr>
            <a:endParaRPr lang="it-IT"/>
          </a:p>
        </p:txBody>
      </p:sp>
      <p:sp>
        <p:nvSpPr>
          <p:cNvPr id="1030" name="Rectangle 6">
            <a:extLst>
              <a:ext uri="{FF2B5EF4-FFF2-40B4-BE49-F238E27FC236}">
                <a16:creationId xmlns:a16="http://schemas.microsoft.com/office/drawing/2014/main" id="{85E0AAEA-D793-F716-F6E0-67E761DED038}"/>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94466AF-ED8D-40CF-B72E-DD8DB128E636}"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egnaposto numero diapositiva 5">
            <a:extLst>
              <a:ext uri="{FF2B5EF4-FFF2-40B4-BE49-F238E27FC236}">
                <a16:creationId xmlns:a16="http://schemas.microsoft.com/office/drawing/2014/main" id="{C8087152-31BB-3B0D-154E-2C4D5607D65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31698F53-3A59-4A57-8EED-827F3DAAE01C}" type="slidenum">
              <a:rPr lang="it-IT" altLang="it-IT" sz="1400" smtClean="0"/>
              <a:pPr>
                <a:spcBef>
                  <a:spcPct val="0"/>
                </a:spcBef>
                <a:buFontTx/>
                <a:buNone/>
              </a:pPr>
              <a:t>1</a:t>
            </a:fld>
            <a:endParaRPr lang="it-IT" altLang="it-IT" sz="1400"/>
          </a:p>
        </p:txBody>
      </p:sp>
      <p:sp>
        <p:nvSpPr>
          <p:cNvPr id="3075" name="Rectangle 2">
            <a:extLst>
              <a:ext uri="{FF2B5EF4-FFF2-40B4-BE49-F238E27FC236}">
                <a16:creationId xmlns:a16="http://schemas.microsoft.com/office/drawing/2014/main" id="{CE8A36EB-0553-8CD5-2E6B-C6FE0931CA34}"/>
              </a:ext>
            </a:extLst>
          </p:cNvPr>
          <p:cNvSpPr>
            <a:spLocks noGrp="1" noChangeArrowheads="1"/>
          </p:cNvSpPr>
          <p:nvPr>
            <p:ph type="ctrTitle"/>
          </p:nvPr>
        </p:nvSpPr>
        <p:spPr>
          <a:xfrm>
            <a:off x="684213" y="2133600"/>
            <a:ext cx="7772400" cy="1470025"/>
          </a:xfrm>
        </p:spPr>
        <p:txBody>
          <a:bodyPr/>
          <a:lstStyle/>
          <a:p>
            <a:pPr eaLnBrk="1" hangingPunct="1"/>
            <a:r>
              <a:rPr lang="it-IT" altLang="it-IT" sz="1800" dirty="0"/>
              <a:t>Università Politecnica delle Marche </a:t>
            </a:r>
            <a:br>
              <a:rPr lang="it-IT" altLang="it-IT" sz="1800" dirty="0"/>
            </a:br>
            <a:r>
              <a:rPr lang="it-IT" altLang="it-IT" sz="1800" dirty="0"/>
              <a:t>Facoltà di Ingegneria </a:t>
            </a:r>
            <a:br>
              <a:rPr lang="it-IT" altLang="it-IT" sz="1800" dirty="0"/>
            </a:br>
            <a:br>
              <a:rPr lang="it-IT" altLang="it-IT" sz="1600" dirty="0"/>
            </a:br>
            <a:r>
              <a:rPr lang="it-IT" altLang="it-IT" sz="1800" dirty="0"/>
              <a:t> Prof. Giovanni Zampini </a:t>
            </a:r>
            <a:br>
              <a:rPr lang="it-IT" altLang="it-IT" sz="1800" dirty="0"/>
            </a:br>
            <a:r>
              <a:rPr lang="it-IT" altLang="it-IT" sz="1800" dirty="0"/>
              <a:t> </a:t>
            </a:r>
            <a:br>
              <a:rPr lang="it-IT" altLang="it-IT" sz="1800" dirty="0"/>
            </a:br>
            <a:br>
              <a:rPr lang="it-IT" altLang="it-IT" sz="1800" i="1" dirty="0"/>
            </a:br>
            <a:r>
              <a:rPr lang="it-IT" altLang="it-IT" sz="1800" i="1" dirty="0"/>
              <a:t>La sicurezza sul lavoro nel sistema degli appalti</a:t>
            </a:r>
            <a:br>
              <a:rPr lang="it-IT" altLang="it-IT" sz="1800" i="1" dirty="0"/>
            </a:br>
            <a:r>
              <a:rPr lang="it-IT" altLang="it-IT" sz="1800" i="1" dirty="0"/>
              <a:t>dopo la legge n. 56/2024</a:t>
            </a:r>
            <a:br>
              <a:rPr lang="it-IT" altLang="it-IT" sz="1800" i="1" dirty="0"/>
            </a:br>
            <a:br>
              <a:rPr lang="it-IT" altLang="it-IT" sz="1800" i="1" dirty="0"/>
            </a:br>
            <a:br>
              <a:rPr lang="it-IT" altLang="it-IT" sz="1800" i="1" dirty="0"/>
            </a:br>
            <a:r>
              <a:rPr lang="it-IT" altLang="it-IT" sz="1800" i="1" dirty="0"/>
              <a:t>D.Lgs. n. 81/2008. </a:t>
            </a:r>
            <a:br>
              <a:rPr lang="it-IT" altLang="it-IT" sz="1800" i="1" dirty="0"/>
            </a:br>
            <a:r>
              <a:rPr lang="it-IT" altLang="it-IT" sz="1800" i="1" dirty="0"/>
              <a:t>Titolo I. Principi comuni   </a:t>
            </a:r>
            <a:br>
              <a:rPr lang="it-IT" altLang="it-IT" sz="1800" i="1" dirty="0"/>
            </a:br>
            <a:r>
              <a:rPr lang="it-IT" altLang="it-IT" sz="1800" i="1" dirty="0"/>
              <a:t>Attori e responsabilità</a:t>
            </a:r>
            <a:br>
              <a:rPr lang="it-IT" altLang="it-IT" sz="1800" i="1" dirty="0"/>
            </a:br>
            <a:br>
              <a:rPr lang="it-IT" altLang="it-IT" sz="1800" i="1" dirty="0"/>
            </a:br>
            <a:endParaRPr lang="it-IT" altLang="it-IT" sz="18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1CA39C54-2C75-F6EB-1BE0-C88571267AD2}"/>
              </a:ext>
            </a:extLst>
          </p:cNvPr>
          <p:cNvSpPr>
            <a:spLocks noGrp="1" noChangeArrowheads="1"/>
          </p:cNvSpPr>
          <p:nvPr>
            <p:ph type="title"/>
          </p:nvPr>
        </p:nvSpPr>
        <p:spPr/>
        <p:txBody>
          <a:bodyPr/>
          <a:lstStyle/>
          <a:p>
            <a:r>
              <a:rPr lang="it-IT" altLang="it-IT" sz="2800" dirty="0"/>
              <a:t>D.Lgs. n. 81/2008. Il datore di lavoro</a:t>
            </a:r>
          </a:p>
        </p:txBody>
      </p:sp>
      <p:sp>
        <p:nvSpPr>
          <p:cNvPr id="90115" name="Rectangle 3">
            <a:extLst>
              <a:ext uri="{FF2B5EF4-FFF2-40B4-BE49-F238E27FC236}">
                <a16:creationId xmlns:a16="http://schemas.microsoft.com/office/drawing/2014/main" id="{CE5221F5-1895-859E-ED31-3AC57314A9B4}"/>
              </a:ext>
            </a:extLst>
          </p:cNvPr>
          <p:cNvSpPr>
            <a:spLocks noGrp="1" noChangeArrowheads="1"/>
          </p:cNvSpPr>
          <p:nvPr>
            <p:ph type="body" idx="1"/>
          </p:nvPr>
        </p:nvSpPr>
        <p:spPr>
          <a:xfrm>
            <a:off x="457200" y="1412875"/>
            <a:ext cx="8229600" cy="5040313"/>
          </a:xfrm>
        </p:spPr>
        <p:txBody>
          <a:bodyPr/>
          <a:lstStyle/>
          <a:p>
            <a:pPr>
              <a:lnSpc>
                <a:spcPct val="80000"/>
              </a:lnSpc>
              <a:buFontTx/>
              <a:buNone/>
              <a:defRPr/>
            </a:pPr>
            <a:r>
              <a:rPr lang="it-IT" altLang="it-IT" sz="2000" u="sng" dirty="0">
                <a:effectLst>
                  <a:outerShdw blurRad="38100" dist="38100" dir="2700000" algn="tl">
                    <a:srgbClr val="C0C0C0"/>
                  </a:outerShdw>
                </a:effectLst>
              </a:rPr>
              <a:t>Datore di lavoro privato</a:t>
            </a:r>
            <a:r>
              <a:rPr lang="it-IT" altLang="it-IT" sz="2000" dirty="0">
                <a:effectLst>
                  <a:outerShdw blurRad="38100" dist="38100" dir="2700000" algn="tl">
                    <a:srgbClr val="C0C0C0"/>
                  </a:outerShdw>
                </a:effectLst>
              </a:rPr>
              <a:t> (art. 2, c. 1, lett. a)</a:t>
            </a:r>
            <a:r>
              <a:rPr lang="it-IT" altLang="it-IT" sz="2000" dirty="0"/>
              <a:t> </a:t>
            </a:r>
            <a:r>
              <a:rPr lang="it-IT" altLang="it-IT" sz="2000" dirty="0">
                <a:effectLst>
                  <a:outerShdw blurRad="38100" dist="38100" dir="2700000" algn="tl">
                    <a:srgbClr val="C0C0C0"/>
                  </a:outerShdw>
                </a:effectLst>
              </a:rPr>
              <a:t>:</a:t>
            </a:r>
          </a:p>
          <a:p>
            <a:pPr>
              <a:lnSpc>
                <a:spcPct val="80000"/>
              </a:lnSpc>
              <a:buFontTx/>
              <a:buNone/>
              <a:defRPr/>
            </a:pPr>
            <a:endParaRPr lang="it-IT" altLang="it-IT" sz="2000" dirty="0">
              <a:effectLst>
                <a:outerShdw blurRad="38100" dist="38100" dir="2700000" algn="tl">
                  <a:srgbClr val="C0C0C0"/>
                </a:outerShdw>
              </a:effectLst>
            </a:endParaRPr>
          </a:p>
          <a:p>
            <a:pPr algn="just">
              <a:lnSpc>
                <a:spcPct val="80000"/>
              </a:lnSpc>
              <a:buFontTx/>
              <a:buNone/>
              <a:defRPr/>
            </a:pPr>
            <a:r>
              <a:rPr lang="it-IT" altLang="it-IT" sz="2000" dirty="0">
                <a:effectLst>
                  <a:outerShdw blurRad="38100" dist="38100" dir="2700000" algn="tl">
                    <a:srgbClr val="C0C0C0"/>
                  </a:outerShdw>
                </a:effectLst>
              </a:rPr>
              <a:t> 	Il criterio formale e il criterio sostanziale si applicano a tutti i datori di lavoro, che possono essere persone fisiche o anche </a:t>
            </a:r>
            <a:r>
              <a:rPr lang="it-IT" altLang="it-IT" sz="2000" b="1" u="sng" dirty="0">
                <a:effectLst>
                  <a:outerShdw blurRad="38100" dist="38100" dir="2700000" algn="tl">
                    <a:srgbClr val="C0C0C0"/>
                  </a:outerShdw>
                </a:effectLst>
              </a:rPr>
              <a:t>persone giuridiche</a:t>
            </a:r>
            <a:r>
              <a:rPr lang="it-IT" altLang="it-IT" sz="2000" dirty="0">
                <a:effectLst>
                  <a:outerShdw blurRad="38100" dist="38100" dir="2700000" algn="tl">
                    <a:srgbClr val="C0C0C0"/>
                  </a:outerShdw>
                </a:effectLst>
              </a:rPr>
              <a:t> </a:t>
            </a:r>
          </a:p>
          <a:p>
            <a:pPr algn="just">
              <a:lnSpc>
                <a:spcPct val="80000"/>
              </a:lnSpc>
              <a:buFontTx/>
              <a:buNone/>
              <a:defRPr/>
            </a:pPr>
            <a:r>
              <a:rPr lang="it-IT" altLang="it-IT" sz="2000" dirty="0">
                <a:effectLst>
                  <a:outerShdw blurRad="38100" dist="38100" dir="2700000" algn="tl">
                    <a:srgbClr val="C0C0C0"/>
                  </a:outerShdw>
                </a:effectLst>
              </a:rPr>
              <a:t>	</a:t>
            </a:r>
            <a:r>
              <a:rPr lang="it-IT" altLang="it-IT" sz="2000" dirty="0">
                <a:effectLst>
                  <a:outerShdw blurRad="38100" dist="38100" dir="2700000" algn="tl">
                    <a:srgbClr val="C0C0C0"/>
                  </a:outerShdw>
                </a:effectLst>
                <a:sym typeface="Symbol" panose="05050102010706020507" pitchFamily="18" charset="2"/>
              </a:rPr>
              <a:t></a:t>
            </a:r>
            <a:r>
              <a:rPr lang="it-IT" altLang="it-IT" sz="2000" dirty="0"/>
              <a:t> problema di individuare le responsabilità delle persone fisiche nell’ambito di organizzazioni complesse.</a:t>
            </a:r>
          </a:p>
          <a:p>
            <a:pPr algn="just">
              <a:lnSpc>
                <a:spcPct val="80000"/>
              </a:lnSpc>
              <a:buFontTx/>
              <a:buNone/>
              <a:defRPr/>
            </a:pPr>
            <a:endParaRPr lang="it-IT" altLang="it-IT" sz="2000" dirty="0"/>
          </a:p>
          <a:p>
            <a:pPr algn="just">
              <a:lnSpc>
                <a:spcPct val="80000"/>
              </a:lnSpc>
              <a:buFontTx/>
              <a:buNone/>
              <a:defRPr/>
            </a:pPr>
            <a:r>
              <a:rPr lang="it-IT" altLang="it-IT" sz="2000" dirty="0"/>
              <a:t>	</a:t>
            </a:r>
            <a:r>
              <a:rPr lang="it-IT" altLang="it-IT" sz="2000" dirty="0">
                <a:effectLst>
                  <a:outerShdw blurRad="38100" dist="38100" dir="2700000" algn="tl">
                    <a:srgbClr val="C0C0C0"/>
                  </a:outerShdw>
                </a:effectLst>
              </a:rPr>
              <a:t>Chi, nelle persone giuridiche, ha </a:t>
            </a:r>
            <a:r>
              <a:rPr lang="it-IT" altLang="it-IT" sz="2000" i="1" dirty="0">
                <a:effectLst>
                  <a:outerShdw blurRad="38100" dist="38100" dir="2700000" algn="tl">
                    <a:srgbClr val="C0C0C0"/>
                  </a:outerShdw>
                </a:effectLst>
              </a:rPr>
              <a:t>responsabilità dell’organizzazione</a:t>
            </a:r>
            <a:r>
              <a:rPr lang="it-IT" altLang="it-IT" sz="2000" dirty="0">
                <a:effectLst>
                  <a:outerShdw blurRad="38100" dist="38100" dir="2700000" algn="tl">
                    <a:srgbClr val="C0C0C0"/>
                  </a:outerShdw>
                </a:effectLst>
              </a:rPr>
              <a:t> o dell’unità produttiva in quanto esercita i </a:t>
            </a:r>
            <a:r>
              <a:rPr lang="it-IT" altLang="it-IT" sz="2000" i="1" dirty="0">
                <a:effectLst>
                  <a:outerShdw blurRad="38100" dist="38100" dir="2700000" algn="tl">
                    <a:srgbClr val="C0C0C0"/>
                  </a:outerShdw>
                </a:effectLst>
              </a:rPr>
              <a:t>poteri decisionali e di spesa”? </a:t>
            </a:r>
            <a:r>
              <a:rPr lang="it-IT" altLang="it-IT" sz="2000" dirty="0"/>
              <a:t> </a:t>
            </a:r>
          </a:p>
          <a:p>
            <a:pPr algn="just">
              <a:lnSpc>
                <a:spcPct val="80000"/>
              </a:lnSpc>
              <a:buFontTx/>
              <a:buNone/>
              <a:defRPr/>
            </a:pPr>
            <a:r>
              <a:rPr lang="it-IT" altLang="it-IT" sz="2000" dirty="0">
                <a:effectLst>
                  <a:outerShdw blurRad="38100" dist="38100" dir="2700000" algn="tl">
                    <a:srgbClr val="C0C0C0"/>
                  </a:outerShdw>
                </a:effectLst>
              </a:rPr>
              <a:t>	L’organo amministrativo (CdA, CdG) → tutte le persone fisiche che fanno parte dell’organo amministrativo </a:t>
            </a:r>
          </a:p>
          <a:p>
            <a:pPr algn="just">
              <a:lnSpc>
                <a:spcPct val="80000"/>
              </a:lnSpc>
              <a:buFontTx/>
              <a:buNone/>
              <a:defRPr/>
            </a:pPr>
            <a:r>
              <a:rPr lang="it-IT" altLang="it-IT" sz="2000" dirty="0">
                <a:effectLst>
                  <a:outerShdw blurRad="38100" dist="38100" dir="2700000" algn="tl">
                    <a:srgbClr val="C0C0C0"/>
                  </a:outerShdw>
                </a:effectLst>
                <a:cs typeface="Times New Roman" panose="02020603050405020304" pitchFamily="18" charset="0"/>
              </a:rPr>
              <a:t>	Può esservi delega di gestione? SI, ma non può mai escludere culpa in vigilando. </a:t>
            </a:r>
          </a:p>
          <a:p>
            <a:pPr algn="just">
              <a:lnSpc>
                <a:spcPct val="80000"/>
              </a:lnSpc>
              <a:buFontTx/>
              <a:buNone/>
              <a:defRPr/>
            </a:pPr>
            <a:r>
              <a:rPr lang="it-IT" altLang="it-IT" sz="2000" dirty="0">
                <a:effectLst>
                  <a:outerShdw blurRad="38100" dist="38100" dir="2700000" algn="tl">
                    <a:srgbClr val="C0C0C0"/>
                  </a:outerShdw>
                </a:effectLst>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8E0A2938-A9CA-4F33-250C-F7CE72BF761E}"/>
              </a:ext>
            </a:extLst>
          </p:cNvPr>
          <p:cNvSpPr>
            <a:spLocks noGrp="1" noChangeArrowheads="1"/>
          </p:cNvSpPr>
          <p:nvPr>
            <p:ph type="title"/>
          </p:nvPr>
        </p:nvSpPr>
        <p:spPr>
          <a:xfrm>
            <a:off x="457200" y="274638"/>
            <a:ext cx="8229600" cy="490066"/>
          </a:xfrm>
        </p:spPr>
        <p:txBody>
          <a:bodyPr/>
          <a:lstStyle/>
          <a:p>
            <a:r>
              <a:rPr lang="it-IT" altLang="it-IT" sz="2800" dirty="0"/>
              <a:t>D.Lgs. n. 81/2008. Il datore di lavoro</a:t>
            </a:r>
          </a:p>
        </p:txBody>
      </p:sp>
      <p:sp>
        <p:nvSpPr>
          <p:cNvPr id="8195" name="Rectangle 3">
            <a:extLst>
              <a:ext uri="{FF2B5EF4-FFF2-40B4-BE49-F238E27FC236}">
                <a16:creationId xmlns:a16="http://schemas.microsoft.com/office/drawing/2014/main" id="{E94DD499-4BD2-4BF0-78BB-2E89C4A1152E}"/>
              </a:ext>
            </a:extLst>
          </p:cNvPr>
          <p:cNvSpPr>
            <a:spLocks noGrp="1" noChangeArrowheads="1"/>
          </p:cNvSpPr>
          <p:nvPr>
            <p:ph type="body" idx="1"/>
          </p:nvPr>
        </p:nvSpPr>
        <p:spPr>
          <a:xfrm>
            <a:off x="395288" y="980729"/>
            <a:ext cx="8229600" cy="5400600"/>
          </a:xfrm>
        </p:spPr>
        <p:txBody>
          <a:bodyPr/>
          <a:lstStyle/>
          <a:p>
            <a:pPr marL="609600" indent="-609600" algn="just">
              <a:lnSpc>
                <a:spcPct val="90000"/>
              </a:lnSpc>
              <a:buFontTx/>
              <a:buNone/>
            </a:pPr>
            <a:r>
              <a:rPr lang="it-IT" altLang="it-IT" sz="1800" dirty="0"/>
              <a:t>         Datore di lavoro deve svolgere </a:t>
            </a:r>
            <a:r>
              <a:rPr lang="it-IT" altLang="it-IT" sz="1800" b="1" u="sng" dirty="0"/>
              <a:t>attività di prevenzione</a:t>
            </a:r>
            <a:r>
              <a:rPr lang="it-IT" altLang="it-IT" sz="1800" dirty="0"/>
              <a:t>, consistente, per quel che qui interessa, in: </a:t>
            </a:r>
          </a:p>
          <a:p>
            <a:pPr marL="609600" indent="-609600" algn="just">
              <a:lnSpc>
                <a:spcPct val="90000"/>
              </a:lnSpc>
              <a:buFontTx/>
              <a:buAutoNum type="arabicPeriod"/>
            </a:pPr>
            <a:endParaRPr lang="it-IT" altLang="it-IT" sz="1800" dirty="0"/>
          </a:p>
          <a:p>
            <a:pPr marL="609600" indent="-609600" algn="just">
              <a:lnSpc>
                <a:spcPct val="90000"/>
              </a:lnSpc>
              <a:buFontTx/>
              <a:buAutoNum type="arabicPeriod"/>
            </a:pPr>
            <a:r>
              <a:rPr lang="it-IT" altLang="it-IT" sz="1800" dirty="0">
                <a:effectLst>
                  <a:outerShdw blurRad="38100" dist="38100" dir="2700000" algn="tl">
                    <a:srgbClr val="000000">
                      <a:alpha val="43137"/>
                    </a:srgbClr>
                  </a:outerShdw>
                </a:effectLst>
              </a:rPr>
              <a:t>redazione DOCUMENTO DI VALUTAZIONE DEI RISCHI</a:t>
            </a:r>
            <a:r>
              <a:rPr lang="it-IT" altLang="it-IT" sz="1800" dirty="0"/>
              <a:t>, secondo modalità ex art. 28-29);</a:t>
            </a:r>
          </a:p>
          <a:p>
            <a:pPr marL="609600" indent="-609600" algn="just">
              <a:lnSpc>
                <a:spcPct val="90000"/>
              </a:lnSpc>
              <a:buFontTx/>
              <a:buAutoNum type="arabicPeriod"/>
            </a:pPr>
            <a:endParaRPr lang="it-IT" altLang="it-IT" sz="1800" dirty="0"/>
          </a:p>
          <a:p>
            <a:pPr marL="609600" indent="-609600" algn="just">
              <a:lnSpc>
                <a:spcPct val="90000"/>
              </a:lnSpc>
              <a:buFontTx/>
              <a:buAutoNum type="arabicPeriod"/>
            </a:pPr>
            <a:r>
              <a:rPr lang="it-IT" altLang="it-IT" sz="1800" dirty="0">
                <a:effectLst>
                  <a:outerShdw blurRad="38100" dist="38100" dir="2700000" algn="tl">
                    <a:srgbClr val="000000">
                      <a:alpha val="43137"/>
                    </a:srgbClr>
                  </a:outerShdw>
                </a:effectLst>
              </a:rPr>
              <a:t>designazione (eventuale) di DELEGATI ALLA SICUREZZA (art. 16)</a:t>
            </a:r>
            <a:endParaRPr lang="it-IT" altLang="it-IT" sz="1800" dirty="0"/>
          </a:p>
          <a:p>
            <a:pPr marL="609600" indent="-609600" algn="just">
              <a:lnSpc>
                <a:spcPct val="90000"/>
              </a:lnSpc>
              <a:buFontTx/>
              <a:buAutoNum type="arabicPeriod"/>
            </a:pPr>
            <a:endParaRPr lang="it-IT" altLang="it-IT" sz="1800" dirty="0"/>
          </a:p>
          <a:p>
            <a:pPr marL="609600" indent="-609600" algn="just">
              <a:lnSpc>
                <a:spcPct val="90000"/>
              </a:lnSpc>
              <a:buFontTx/>
              <a:buAutoNum type="arabicPeriod"/>
            </a:pPr>
            <a:r>
              <a:rPr lang="it-IT" altLang="it-IT" sz="1800" dirty="0">
                <a:effectLst>
                  <a:outerShdw blurRad="38100" dist="38100" dir="2700000" algn="tl">
                    <a:srgbClr val="000000">
                      <a:alpha val="43137"/>
                    </a:srgbClr>
                  </a:outerShdw>
                </a:effectLst>
              </a:rPr>
              <a:t>predisposizione di MODELLI ORGANIZZATIVI e GESTIONALI AZIENDALI CONFORMI A LINEE-GUIDA INAIL</a:t>
            </a:r>
            <a:r>
              <a:rPr lang="it-IT" altLang="it-IT" sz="1800" dirty="0"/>
              <a:t>  </a:t>
            </a:r>
          </a:p>
          <a:p>
            <a:pPr marL="609600" indent="-609600" algn="just">
              <a:lnSpc>
                <a:spcPct val="90000"/>
              </a:lnSpc>
              <a:buFontTx/>
              <a:buAutoNum type="arabicPeriod"/>
            </a:pPr>
            <a:endParaRPr lang="it-IT" altLang="it-IT" sz="1800" dirty="0"/>
          </a:p>
          <a:p>
            <a:pPr marL="609600" indent="-609600" algn="just">
              <a:lnSpc>
                <a:spcPct val="90000"/>
              </a:lnSpc>
              <a:buFontTx/>
              <a:buAutoNum type="arabicPeriod"/>
            </a:pPr>
            <a:r>
              <a:rPr lang="it-IT" altLang="it-IT" sz="1800" dirty="0">
                <a:effectLst>
                  <a:outerShdw blurRad="38100" dist="38100" dir="2700000" algn="tl">
                    <a:srgbClr val="000000">
                      <a:alpha val="43137"/>
                    </a:srgbClr>
                  </a:outerShdw>
                </a:effectLst>
              </a:rPr>
              <a:t>rispetto di determinati obblighi nelle cc.dd. «esternalizzazioni»: contratti di APPALTO, contratti d’OPERA o di contratti di SOMMINISTRAZIONE (art. 26)</a:t>
            </a:r>
            <a:endParaRPr lang="it-IT" altLang="it-IT" sz="1800" dirty="0"/>
          </a:p>
          <a:p>
            <a:pPr marL="609600" indent="-609600">
              <a:lnSpc>
                <a:spcPct val="90000"/>
              </a:lnSpc>
              <a:buFontTx/>
              <a:buNone/>
            </a:pPr>
            <a:endParaRPr lang="it-IT" altLang="it-IT" sz="2000" dirty="0"/>
          </a:p>
          <a:p>
            <a:pPr marL="609600" indent="-609600">
              <a:lnSpc>
                <a:spcPct val="90000"/>
              </a:lnSpc>
              <a:buFontTx/>
              <a:buAutoNum type="arabicPeriod"/>
            </a:pPr>
            <a:endParaRPr lang="it-IT" altLang="it-IT"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DE0021D6-FA16-386F-E47C-28E12CD9EA5F}"/>
              </a:ext>
            </a:extLst>
          </p:cNvPr>
          <p:cNvSpPr>
            <a:spLocks noGrp="1" noChangeArrowheads="1"/>
          </p:cNvSpPr>
          <p:nvPr>
            <p:ph type="title"/>
          </p:nvPr>
        </p:nvSpPr>
        <p:spPr>
          <a:xfrm>
            <a:off x="457200" y="274638"/>
            <a:ext cx="8229600" cy="490537"/>
          </a:xfrm>
        </p:spPr>
        <p:txBody>
          <a:bodyPr/>
          <a:lstStyle/>
          <a:p>
            <a:r>
              <a:rPr lang="it-IT" altLang="it-IT" sz="2400"/>
              <a:t>D.Lgs. n. 81/2008. Il datore di lavoro</a:t>
            </a:r>
          </a:p>
        </p:txBody>
      </p:sp>
      <p:sp>
        <p:nvSpPr>
          <p:cNvPr id="96259" name="Rectangle 3">
            <a:extLst>
              <a:ext uri="{FF2B5EF4-FFF2-40B4-BE49-F238E27FC236}">
                <a16:creationId xmlns:a16="http://schemas.microsoft.com/office/drawing/2014/main" id="{6FDED7AA-BCF8-80AC-3C19-4FF6B4495781}"/>
              </a:ext>
            </a:extLst>
          </p:cNvPr>
          <p:cNvSpPr>
            <a:spLocks noGrp="1" noChangeArrowheads="1"/>
          </p:cNvSpPr>
          <p:nvPr>
            <p:ph type="body" idx="1"/>
          </p:nvPr>
        </p:nvSpPr>
        <p:spPr>
          <a:xfrm>
            <a:off x="457200" y="1052513"/>
            <a:ext cx="8229600" cy="5472112"/>
          </a:xfrm>
        </p:spPr>
        <p:txBody>
          <a:bodyPr/>
          <a:lstStyle/>
          <a:p>
            <a:pPr marL="609600" indent="-609600">
              <a:lnSpc>
                <a:spcPct val="80000"/>
              </a:lnSpc>
              <a:buFontTx/>
              <a:buNone/>
              <a:defRPr/>
            </a:pPr>
            <a:endParaRPr lang="it-IT" altLang="it-IT" sz="2000" dirty="0"/>
          </a:p>
          <a:p>
            <a:pPr marL="609600" indent="-609600">
              <a:lnSpc>
                <a:spcPct val="80000"/>
              </a:lnSpc>
              <a:buFontTx/>
              <a:buNone/>
              <a:defRPr/>
            </a:pPr>
            <a:r>
              <a:rPr lang="it-IT" altLang="it-IT" sz="2000" dirty="0"/>
              <a:t>Datore di lavoro deve svolgere </a:t>
            </a:r>
            <a:r>
              <a:rPr lang="it-IT" altLang="it-IT" sz="2000" b="1" u="sng" dirty="0"/>
              <a:t>attività di prevenzione</a:t>
            </a:r>
            <a:r>
              <a:rPr lang="it-IT" altLang="it-IT" sz="2000" dirty="0"/>
              <a:t>, consistente in: </a:t>
            </a:r>
            <a:endParaRPr lang="it-IT" altLang="it-IT" sz="2400" dirty="0"/>
          </a:p>
          <a:p>
            <a:pPr marL="609600" indent="-609600">
              <a:lnSpc>
                <a:spcPct val="80000"/>
              </a:lnSpc>
              <a:buFontTx/>
              <a:buAutoNum type="arabicPeriod"/>
              <a:defRPr/>
            </a:pPr>
            <a:endParaRPr lang="it-IT" altLang="it-IT" sz="2000" dirty="0"/>
          </a:p>
          <a:p>
            <a:pPr marL="609600" indent="-609600">
              <a:lnSpc>
                <a:spcPct val="80000"/>
              </a:lnSpc>
              <a:buFontTx/>
              <a:buAutoNum type="arabicPeriod"/>
              <a:defRPr/>
            </a:pPr>
            <a:r>
              <a:rPr lang="it-IT" altLang="it-IT" sz="2000" b="1" dirty="0"/>
              <a:t>VALUTAZIONE DEI RISCHI</a:t>
            </a:r>
          </a:p>
          <a:p>
            <a:pPr marL="990600" lvl="1" indent="-533400" algn="just">
              <a:lnSpc>
                <a:spcPct val="80000"/>
              </a:lnSpc>
              <a:buFontTx/>
              <a:buNone/>
              <a:defRPr/>
            </a:pPr>
            <a:r>
              <a:rPr lang="it-IT" altLang="it-IT" sz="1800" dirty="0"/>
              <a:t>	</a:t>
            </a:r>
            <a:r>
              <a:rPr lang="it-IT" altLang="it-IT" sz="1900" dirty="0"/>
              <a:t>attività centrale di tutto il processo prevenzionistico; valutazione globale e documentata di tutti i rischi per salute e sicurezza dei lavoratori presenti nell’organizzazione </a:t>
            </a:r>
            <a:r>
              <a:rPr lang="it-IT" altLang="it-IT" sz="2000" dirty="0"/>
              <a:t>con indicazione delle misure di eliminazione o di minimizzazione per ogni rischio individuato </a:t>
            </a:r>
          </a:p>
          <a:p>
            <a:pPr marL="609600" indent="-609600" algn="just">
              <a:lnSpc>
                <a:spcPct val="80000"/>
              </a:lnSpc>
              <a:buFontTx/>
              <a:buAutoNum type="arabicPeriod"/>
              <a:defRPr/>
            </a:pPr>
            <a:endParaRPr lang="it-IT" altLang="it-IT" sz="2000" dirty="0"/>
          </a:p>
          <a:p>
            <a:pPr marL="609600" indent="-609600" algn="just">
              <a:lnSpc>
                <a:spcPct val="80000"/>
              </a:lnSpc>
              <a:buFontTx/>
              <a:buNone/>
              <a:defRPr/>
            </a:pPr>
            <a:r>
              <a:rPr lang="it-IT" altLang="it-IT" sz="2000" dirty="0">
                <a:effectLst>
                  <a:outerShdw blurRad="38100" dist="38100" dir="2700000" algn="tl">
                    <a:srgbClr val="C0C0C0"/>
                  </a:outerShdw>
                </a:effectLst>
                <a:sym typeface="Symbol" panose="05050102010706020507" pitchFamily="18" charset="2"/>
              </a:rPr>
              <a:t>	 sanzione civile specifica: limitazione della capacità di agire; impossibilità di stipulare contratti di lavoro non standard (somministrazione di manodopera, etc.);  </a:t>
            </a:r>
          </a:p>
          <a:p>
            <a:pPr marL="609600" indent="-609600" algn="just">
              <a:lnSpc>
                <a:spcPct val="80000"/>
              </a:lnSpc>
              <a:buFontTx/>
              <a:buNone/>
              <a:defRPr/>
            </a:pPr>
            <a:endParaRPr lang="it-IT" altLang="it-IT" sz="2000" dirty="0">
              <a:effectLst>
                <a:outerShdw blurRad="38100" dist="38100" dir="2700000" algn="tl">
                  <a:srgbClr val="C0C0C0"/>
                </a:outerShdw>
              </a:effectLst>
              <a:sym typeface="Symbol" panose="05050102010706020507" pitchFamily="18" charset="2"/>
            </a:endParaRPr>
          </a:p>
          <a:p>
            <a:pPr marL="609600" indent="-609600" algn="just">
              <a:lnSpc>
                <a:spcPct val="80000"/>
              </a:lnSpc>
              <a:buFontTx/>
              <a:buNone/>
              <a:defRPr/>
            </a:pPr>
            <a:r>
              <a:rPr lang="it-IT" altLang="it-IT" sz="2000" dirty="0">
                <a:effectLst>
                  <a:outerShdw blurRad="38100" dist="38100" dir="2700000" algn="tl">
                    <a:srgbClr val="C0C0C0"/>
                  </a:outerShdw>
                </a:effectLst>
                <a:sym typeface="Symbol" panose="05050102010706020507" pitchFamily="18" charset="2"/>
              </a:rPr>
              <a:t>	  il datore di lavoro può utilizzare solo contratti di lavoro subordinato a tempo pieno ed indeterminato </a:t>
            </a:r>
            <a:endParaRPr lang="it-IT" altLang="it-IT" sz="2000" dirty="0"/>
          </a:p>
          <a:p>
            <a:pPr marL="609600" indent="-609600">
              <a:lnSpc>
                <a:spcPct val="80000"/>
              </a:lnSpc>
              <a:buFontTx/>
              <a:buAutoNum type="arabicPeriod"/>
              <a:defRPr/>
            </a:pPr>
            <a:endParaRPr lang="it-IT" altLang="it-IT" sz="2000" dirty="0"/>
          </a:p>
          <a:p>
            <a:pPr marL="609600" indent="-609600">
              <a:lnSpc>
                <a:spcPct val="80000"/>
              </a:lnSpc>
              <a:buFontTx/>
              <a:buAutoNum type="arabicPeriod"/>
              <a:defRPr/>
            </a:pPr>
            <a:endParaRPr lang="it-IT" altLang="it-IT" sz="2000" dirty="0"/>
          </a:p>
          <a:p>
            <a:pPr marL="609600" indent="-609600">
              <a:lnSpc>
                <a:spcPct val="80000"/>
              </a:lnSpc>
              <a:buFontTx/>
              <a:buNone/>
              <a:defRPr/>
            </a:pPr>
            <a:r>
              <a:rPr lang="it-IT" altLang="it-IT" sz="2000" dirty="0"/>
              <a:t>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AA924FE3-ED4B-53E2-45C3-6E15F0702990}"/>
              </a:ext>
            </a:extLst>
          </p:cNvPr>
          <p:cNvSpPr>
            <a:spLocks noGrp="1" noChangeArrowheads="1"/>
          </p:cNvSpPr>
          <p:nvPr>
            <p:ph type="title"/>
          </p:nvPr>
        </p:nvSpPr>
        <p:spPr>
          <a:xfrm>
            <a:off x="457200" y="274638"/>
            <a:ext cx="8229600" cy="274637"/>
          </a:xfrm>
        </p:spPr>
        <p:txBody>
          <a:bodyPr/>
          <a:lstStyle/>
          <a:p>
            <a:r>
              <a:rPr lang="it-IT" altLang="it-IT" sz="2000"/>
              <a:t>D.Lgs. n. 81/2008. Il datore di lavoro</a:t>
            </a:r>
          </a:p>
        </p:txBody>
      </p:sp>
      <p:sp>
        <p:nvSpPr>
          <p:cNvPr id="16387" name="Rectangle 3">
            <a:extLst>
              <a:ext uri="{FF2B5EF4-FFF2-40B4-BE49-F238E27FC236}">
                <a16:creationId xmlns:a16="http://schemas.microsoft.com/office/drawing/2014/main" id="{6DE56380-916D-CD16-496E-C0A4EFEB016E}"/>
              </a:ext>
            </a:extLst>
          </p:cNvPr>
          <p:cNvSpPr>
            <a:spLocks noGrp="1" noChangeArrowheads="1"/>
          </p:cNvSpPr>
          <p:nvPr>
            <p:ph type="body" idx="1"/>
          </p:nvPr>
        </p:nvSpPr>
        <p:spPr>
          <a:xfrm>
            <a:off x="468313" y="692150"/>
            <a:ext cx="8229600" cy="5832475"/>
          </a:xfrm>
        </p:spPr>
        <p:txBody>
          <a:bodyPr/>
          <a:lstStyle/>
          <a:p>
            <a:pPr marL="609600" indent="-609600">
              <a:lnSpc>
                <a:spcPct val="90000"/>
              </a:lnSpc>
              <a:buFontTx/>
              <a:buNone/>
              <a:defRPr/>
            </a:pPr>
            <a:endParaRPr lang="it-IT" altLang="it-IT" sz="1500" dirty="0"/>
          </a:p>
          <a:p>
            <a:pPr marL="609600" indent="-609600">
              <a:lnSpc>
                <a:spcPct val="90000"/>
              </a:lnSpc>
              <a:buFontTx/>
              <a:buNone/>
              <a:defRPr/>
            </a:pPr>
            <a:r>
              <a:rPr lang="it-IT" altLang="it-IT" sz="1600" dirty="0"/>
              <a:t>Datore di lavoro deve svolgere </a:t>
            </a:r>
            <a:r>
              <a:rPr lang="it-IT" altLang="it-IT" sz="1600" b="1" u="sng" dirty="0"/>
              <a:t>attività di prevenzione</a:t>
            </a:r>
            <a:r>
              <a:rPr lang="it-IT" altLang="it-IT" sz="1600" dirty="0"/>
              <a:t>, consistente in:</a:t>
            </a:r>
          </a:p>
          <a:p>
            <a:pPr marL="609600" indent="-609600">
              <a:lnSpc>
                <a:spcPct val="90000"/>
              </a:lnSpc>
              <a:buFontTx/>
              <a:buNone/>
              <a:defRPr/>
            </a:pPr>
            <a:endParaRPr lang="it-IT" altLang="it-IT" sz="1600" dirty="0"/>
          </a:p>
          <a:p>
            <a:pPr marL="609600" indent="-609600" algn="just">
              <a:lnSpc>
                <a:spcPct val="90000"/>
              </a:lnSpc>
              <a:buFontTx/>
              <a:buNone/>
              <a:defRPr/>
            </a:pPr>
            <a:r>
              <a:rPr lang="it-IT" altLang="it-IT" sz="1600" b="1" dirty="0"/>
              <a:t>2.      designazione (eventuale) di DELEGATI ALLA SICUREZZA</a:t>
            </a:r>
          </a:p>
          <a:p>
            <a:pPr marL="609600" indent="-609600" algn="just">
              <a:lnSpc>
                <a:spcPct val="90000"/>
              </a:lnSpc>
              <a:buFontTx/>
              <a:buNone/>
              <a:defRPr/>
            </a:pPr>
            <a:r>
              <a:rPr lang="it-IT" altLang="it-IT" sz="1600" i="1" dirty="0"/>
              <a:t>Delega di funzioni</a:t>
            </a:r>
            <a:r>
              <a:rPr lang="it-IT" altLang="it-IT" sz="1600" dirty="0"/>
              <a:t> è ammessa a condizione che (art. 16):</a:t>
            </a:r>
          </a:p>
          <a:p>
            <a:pPr marL="609600" indent="-609600" algn="just">
              <a:lnSpc>
                <a:spcPct val="90000"/>
              </a:lnSpc>
              <a:defRPr/>
            </a:pPr>
            <a:r>
              <a:rPr lang="it-IT" altLang="it-IT" sz="1600" dirty="0"/>
              <a:t>risulti da atto scritto recante data certa, cui sia data adeguata e tempestiva pubblicità;</a:t>
            </a:r>
          </a:p>
          <a:p>
            <a:pPr marL="609600" indent="-609600" algn="just">
              <a:lnSpc>
                <a:spcPct val="90000"/>
              </a:lnSpc>
              <a:defRPr/>
            </a:pPr>
            <a:r>
              <a:rPr lang="it-IT" altLang="it-IT" sz="1600" dirty="0"/>
              <a:t>sia conferita a delegato in possesso di tutti i requisiti di professionalità ed esperienza richiesti dalla specifica natura delle funzioni delegate;</a:t>
            </a:r>
          </a:p>
          <a:p>
            <a:pPr marL="609600" indent="-609600" algn="just">
              <a:lnSpc>
                <a:spcPct val="90000"/>
              </a:lnSpc>
              <a:defRPr/>
            </a:pPr>
            <a:r>
              <a:rPr lang="it-IT" altLang="it-IT" sz="1600" dirty="0"/>
              <a:t>attribuisca al delegato tutti i poteri di organizzazione, gestione e controllo richiesti dalla specifica natura delle funzioni delegate;</a:t>
            </a:r>
          </a:p>
          <a:p>
            <a:pPr marL="609600" indent="-609600" algn="just">
              <a:lnSpc>
                <a:spcPct val="90000"/>
              </a:lnSpc>
              <a:defRPr/>
            </a:pPr>
            <a:r>
              <a:rPr lang="it-IT" altLang="it-IT" sz="1600" dirty="0"/>
              <a:t>attribuisca al delegato l’autonomia di spesa necessaria allo svolgimento delle funzioni delegate;</a:t>
            </a:r>
          </a:p>
          <a:p>
            <a:pPr marL="609600" indent="-609600" algn="just">
              <a:lnSpc>
                <a:spcPct val="90000"/>
              </a:lnSpc>
              <a:defRPr/>
            </a:pPr>
            <a:r>
              <a:rPr lang="it-IT" altLang="it-IT" sz="1600" dirty="0"/>
              <a:t>la delega sia accettata dal delegato per iscritto</a:t>
            </a:r>
          </a:p>
          <a:p>
            <a:pPr marL="609600" indent="-609600" algn="just">
              <a:lnSpc>
                <a:spcPct val="90000"/>
              </a:lnSpc>
              <a:buFontTx/>
              <a:buNone/>
              <a:defRPr/>
            </a:pPr>
            <a:r>
              <a:rPr lang="it-IT" altLang="it-IT" sz="1600" dirty="0"/>
              <a:t>LIMITI </a:t>
            </a:r>
          </a:p>
          <a:p>
            <a:pPr marL="990600" lvl="1" indent="-533400" algn="just">
              <a:lnSpc>
                <a:spcPct val="90000"/>
              </a:lnSpc>
              <a:defRPr/>
            </a:pPr>
            <a:r>
              <a:rPr lang="it-IT" altLang="it-IT" sz="1600" dirty="0"/>
              <a:t>Non può essere delegata (art. 17): </a:t>
            </a:r>
            <a:r>
              <a:rPr lang="it-IT" altLang="it-IT" sz="1600" i="1" dirty="0"/>
              <a:t>(a)</a:t>
            </a:r>
            <a:r>
              <a:rPr lang="it-IT" altLang="it-IT" sz="1600" dirty="0"/>
              <a:t> la valutazione di tutti i rischi con la conseguente elaborazione del documento previsto dall’art. 28; </a:t>
            </a:r>
            <a:r>
              <a:rPr lang="it-IT" altLang="it-IT" sz="1600" i="1" dirty="0"/>
              <a:t>(b)</a:t>
            </a:r>
            <a:r>
              <a:rPr lang="it-IT" altLang="it-IT" sz="1600" dirty="0"/>
              <a:t> la designazione del responsabile del servizio di prevenzione e protezione dai rischi;</a:t>
            </a:r>
          </a:p>
          <a:p>
            <a:pPr marL="990600" lvl="1" indent="-533400" algn="just">
              <a:lnSpc>
                <a:spcPct val="90000"/>
              </a:lnSpc>
              <a:defRPr/>
            </a:pPr>
            <a:r>
              <a:rPr lang="it-IT" altLang="it-IT" sz="1600" dirty="0"/>
              <a:t>La delega di funzioni non esclude l’</a:t>
            </a:r>
            <a:r>
              <a:rPr lang="it-IT" altLang="it-IT" sz="1600" b="1" u="sng" dirty="0">
                <a:effectLst>
                  <a:outerShdw blurRad="38100" dist="38100" dir="2700000" algn="tl">
                    <a:srgbClr val="000000">
                      <a:alpha val="43137"/>
                    </a:srgbClr>
                  </a:outerShdw>
                </a:effectLst>
              </a:rPr>
              <a:t>obbligo</a:t>
            </a:r>
            <a:r>
              <a:rPr lang="it-IT" altLang="it-IT" sz="1600" b="1" dirty="0">
                <a:effectLst>
                  <a:outerShdw blurRad="38100" dist="38100" dir="2700000" algn="tl">
                    <a:srgbClr val="000000">
                      <a:alpha val="43137"/>
                    </a:srgbClr>
                  </a:outerShdw>
                </a:effectLst>
              </a:rPr>
              <a:t> </a:t>
            </a:r>
            <a:r>
              <a:rPr lang="it-IT" altLang="it-IT" sz="1600" b="1" u="sng" dirty="0">
                <a:effectLst>
                  <a:outerShdw blurRad="38100" dist="38100" dir="2700000" algn="tl">
                    <a:srgbClr val="000000">
                      <a:alpha val="43137"/>
                    </a:srgbClr>
                  </a:outerShdw>
                </a:effectLst>
              </a:rPr>
              <a:t>di</a:t>
            </a:r>
            <a:r>
              <a:rPr lang="it-IT" altLang="it-IT" sz="1600" b="1" dirty="0">
                <a:effectLst>
                  <a:outerShdw blurRad="38100" dist="38100" dir="2700000" algn="tl">
                    <a:srgbClr val="000000">
                      <a:alpha val="43137"/>
                    </a:srgbClr>
                  </a:outerShdw>
                </a:effectLst>
              </a:rPr>
              <a:t> </a:t>
            </a:r>
            <a:r>
              <a:rPr lang="it-IT" altLang="it-IT" sz="1600" b="1" u="sng" dirty="0">
                <a:effectLst>
                  <a:outerShdw blurRad="38100" dist="38100" dir="2700000" algn="tl">
                    <a:srgbClr val="000000">
                      <a:alpha val="43137"/>
                    </a:srgbClr>
                  </a:outerShdw>
                </a:effectLst>
              </a:rPr>
              <a:t>vigilanza</a:t>
            </a:r>
            <a:r>
              <a:rPr lang="it-IT" altLang="it-IT" sz="1600" dirty="0"/>
              <a:t> in capo al datore di lavoro sul corretto espletamento da parte del delegato delle funzioni trasferite (massima consolidata);</a:t>
            </a:r>
            <a:r>
              <a:rPr lang="it-IT" altLang="it-IT" sz="1500" dirty="0"/>
              <a:t> </a:t>
            </a:r>
          </a:p>
          <a:p>
            <a:pPr marL="990600" lvl="1" indent="-533400">
              <a:lnSpc>
                <a:spcPct val="90000"/>
              </a:lnSpc>
              <a:defRPr/>
            </a:pPr>
            <a:endParaRPr lang="it-IT" altLang="it-IT" sz="1500" dirty="0"/>
          </a:p>
          <a:p>
            <a:pPr marL="609600" indent="-609600">
              <a:lnSpc>
                <a:spcPct val="90000"/>
              </a:lnSpc>
              <a:defRPr/>
            </a:pPr>
            <a:endParaRPr lang="it-IT" altLang="it-IT" sz="15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E365C06C-E907-7DE9-6AE1-E647AA2CC631}"/>
              </a:ext>
            </a:extLst>
          </p:cNvPr>
          <p:cNvSpPr>
            <a:spLocks noGrp="1" noChangeArrowheads="1"/>
          </p:cNvSpPr>
          <p:nvPr>
            <p:ph type="title"/>
          </p:nvPr>
        </p:nvSpPr>
        <p:spPr>
          <a:xfrm>
            <a:off x="457200" y="274638"/>
            <a:ext cx="8229600" cy="346075"/>
          </a:xfrm>
        </p:spPr>
        <p:txBody>
          <a:bodyPr/>
          <a:lstStyle/>
          <a:p>
            <a:r>
              <a:rPr lang="it-IT" altLang="it-IT" sz="2000"/>
              <a:t>D.Lgs. n. 81/2008. Il datore di lavoro</a:t>
            </a:r>
          </a:p>
        </p:txBody>
      </p:sp>
      <p:sp>
        <p:nvSpPr>
          <p:cNvPr id="18435" name="Rectangle 3">
            <a:extLst>
              <a:ext uri="{FF2B5EF4-FFF2-40B4-BE49-F238E27FC236}">
                <a16:creationId xmlns:a16="http://schemas.microsoft.com/office/drawing/2014/main" id="{5B8DFB64-D9DE-B899-DC3C-ADC18E0FF893}"/>
              </a:ext>
            </a:extLst>
          </p:cNvPr>
          <p:cNvSpPr>
            <a:spLocks noGrp="1" noChangeArrowheads="1"/>
          </p:cNvSpPr>
          <p:nvPr>
            <p:ph type="body" idx="1"/>
          </p:nvPr>
        </p:nvSpPr>
        <p:spPr>
          <a:xfrm>
            <a:off x="250825" y="836613"/>
            <a:ext cx="8642350" cy="5761037"/>
          </a:xfrm>
        </p:spPr>
        <p:txBody>
          <a:bodyPr/>
          <a:lstStyle/>
          <a:p>
            <a:pPr>
              <a:lnSpc>
                <a:spcPct val="80000"/>
              </a:lnSpc>
              <a:buFontTx/>
              <a:buNone/>
            </a:pPr>
            <a:endParaRPr lang="it-IT" altLang="it-IT" sz="1900" dirty="0"/>
          </a:p>
          <a:p>
            <a:pPr>
              <a:lnSpc>
                <a:spcPct val="80000"/>
              </a:lnSpc>
              <a:buFontTx/>
              <a:buNone/>
            </a:pPr>
            <a:r>
              <a:rPr lang="it-IT" altLang="it-IT" sz="1900" dirty="0"/>
              <a:t>Datore di lavoro deve svolgere </a:t>
            </a:r>
            <a:r>
              <a:rPr lang="it-IT" altLang="it-IT" sz="1900" b="1" u="sng" dirty="0"/>
              <a:t>attività di prevenzione</a:t>
            </a:r>
            <a:r>
              <a:rPr lang="it-IT" altLang="it-IT" sz="1900" dirty="0"/>
              <a:t>, consistente in:</a:t>
            </a:r>
          </a:p>
          <a:p>
            <a:pPr>
              <a:lnSpc>
                <a:spcPct val="80000"/>
              </a:lnSpc>
              <a:buFontTx/>
              <a:buNone/>
            </a:pPr>
            <a:endParaRPr lang="it-IT" altLang="it-IT" sz="1900" dirty="0"/>
          </a:p>
          <a:p>
            <a:pPr>
              <a:lnSpc>
                <a:spcPct val="80000"/>
              </a:lnSpc>
              <a:buFontTx/>
              <a:buNone/>
            </a:pPr>
            <a:r>
              <a:rPr lang="it-IT" altLang="it-IT" sz="1900" b="1" dirty="0"/>
              <a:t>2.      designazione di ADDETTI ALLE PROCEDURE DI SICUREZZA</a:t>
            </a:r>
            <a:endParaRPr lang="it-IT" altLang="it-IT" sz="1900" dirty="0"/>
          </a:p>
          <a:p>
            <a:pPr>
              <a:lnSpc>
                <a:spcPct val="80000"/>
              </a:lnSpc>
              <a:buFontTx/>
              <a:buNone/>
            </a:pPr>
            <a:endParaRPr lang="it-IT" altLang="it-IT" sz="1900" dirty="0"/>
          </a:p>
          <a:p>
            <a:pPr algn="just">
              <a:lnSpc>
                <a:spcPct val="80000"/>
              </a:lnSpc>
              <a:buFontTx/>
              <a:buNone/>
            </a:pPr>
            <a:r>
              <a:rPr lang="it-IT" altLang="it-IT" sz="1900" dirty="0"/>
              <a:t>	</a:t>
            </a:r>
            <a:r>
              <a:rPr lang="it-IT" altLang="it-IT" sz="1900" b="1" dirty="0"/>
              <a:t>(A) </a:t>
            </a:r>
            <a:r>
              <a:rPr lang="it-IT" altLang="it-IT" sz="1900" b="1" u="sng" dirty="0"/>
              <a:t>controllo delegante - delegato è impegno particolarmente pesante</a:t>
            </a:r>
            <a:r>
              <a:rPr lang="it-IT" altLang="it-IT" sz="1900" dirty="0"/>
              <a:t>:</a:t>
            </a:r>
          </a:p>
          <a:p>
            <a:pPr algn="just">
              <a:lnSpc>
                <a:spcPct val="80000"/>
              </a:lnSpc>
              <a:buFontTx/>
              <a:buNone/>
            </a:pPr>
            <a:endParaRPr lang="it-IT" altLang="it-IT" sz="1900" dirty="0"/>
          </a:p>
          <a:p>
            <a:pPr algn="just">
              <a:lnSpc>
                <a:spcPct val="80000"/>
              </a:lnSpc>
            </a:pPr>
            <a:r>
              <a:rPr lang="it-IT" altLang="it-IT" sz="1900" dirty="0"/>
              <a:t>(A-1) Se col consenso del delegato si verifica una prassi contra legem (</a:t>
            </a:r>
            <a:r>
              <a:rPr lang="it-IT" altLang="it-IT" sz="1900" u="sng" dirty="0"/>
              <a:t>violazione non episodica ma abituale</a:t>
            </a:r>
            <a:r>
              <a:rPr lang="it-IT" altLang="it-IT" sz="1900" dirty="0"/>
              <a:t>), il delegante non può giustificarsi dicendo di non esserne stato a conoscenza; tale ignoranza lo costituisce di per sé in colpa, per mancanza del dovere di vigilanza sul delegato. </a:t>
            </a:r>
          </a:p>
          <a:p>
            <a:pPr algn="just">
              <a:lnSpc>
                <a:spcPct val="80000"/>
              </a:lnSpc>
              <a:buFontTx/>
              <a:buNone/>
            </a:pPr>
            <a:r>
              <a:rPr lang="it-IT" altLang="it-IT" sz="1900" dirty="0"/>
              <a:t>	Es. lavoratore non porta il casco → verificare se è comportamento episodico o abituale </a:t>
            </a:r>
          </a:p>
          <a:p>
            <a:pPr algn="just">
              <a:lnSpc>
                <a:spcPct val="80000"/>
              </a:lnSpc>
              <a:buFontTx/>
              <a:buNone/>
            </a:pPr>
            <a:r>
              <a:rPr lang="it-IT" altLang="it-IT" sz="1900" dirty="0"/>
              <a:t>	</a:t>
            </a:r>
          </a:p>
          <a:p>
            <a:pPr algn="just">
              <a:lnSpc>
                <a:spcPct val="80000"/>
              </a:lnSpc>
              <a:buFontTx/>
              <a:buNone/>
            </a:pPr>
            <a:r>
              <a:rPr lang="it-IT" altLang="it-IT" sz="1900" dirty="0"/>
              <a:t>	(A-2) Se col consenso del delegato si verifica una prassi contra legem (violazione non episodica ma abituale), occorre verificare se violazione verte su </a:t>
            </a:r>
            <a:r>
              <a:rPr lang="it-IT" altLang="it-IT" sz="1900" u="sng" dirty="0"/>
              <a:t>aspetti marginali o strutturali</a:t>
            </a:r>
            <a:r>
              <a:rPr lang="it-IT" altLang="it-IT" sz="1900" dirty="0"/>
              <a:t> → preoccupazione di non dilatare esageratamente obbligo di vigilanza  . </a:t>
            </a:r>
          </a:p>
          <a:p>
            <a:pPr algn="just">
              <a:lnSpc>
                <a:spcPct val="80000"/>
              </a:lnSpc>
              <a:buFontTx/>
              <a:buNone/>
            </a:pPr>
            <a:r>
              <a:rPr lang="it-IT" altLang="it-IT" sz="1900" dirty="0"/>
              <a:t>	Es. infortunio dovuto a scarsa manutenzione di singola macchina, di non fondamentale importanza nel processo produttivo </a:t>
            </a:r>
          </a:p>
          <a:p>
            <a:pPr>
              <a:lnSpc>
                <a:spcPct val="80000"/>
              </a:lnSpc>
              <a:buFontTx/>
              <a:buNone/>
            </a:pPr>
            <a:r>
              <a:rPr lang="it-IT" altLang="it-IT" sz="1600" dirty="0"/>
              <a:t>	</a:t>
            </a:r>
            <a:r>
              <a:rPr lang="it-IT" altLang="it-IT" sz="1400" dirty="0"/>
              <a:t>. </a:t>
            </a:r>
          </a:p>
          <a:p>
            <a:pPr>
              <a:lnSpc>
                <a:spcPct val="80000"/>
              </a:lnSpc>
              <a:buFontTx/>
              <a:buNone/>
            </a:pPr>
            <a:r>
              <a:rPr lang="it-IT" altLang="it-IT" sz="1400" dirty="0"/>
              <a:t>	</a:t>
            </a:r>
          </a:p>
          <a:p>
            <a:pPr>
              <a:lnSpc>
                <a:spcPct val="80000"/>
              </a:lnSpc>
            </a:pPr>
            <a:r>
              <a:rPr lang="it-IT" altLang="it-IT" sz="1400" dirty="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53D45396-DC0E-4139-B5D5-E76BB34613C2}"/>
              </a:ext>
            </a:extLst>
          </p:cNvPr>
          <p:cNvSpPr>
            <a:spLocks noGrp="1" noChangeArrowheads="1"/>
          </p:cNvSpPr>
          <p:nvPr>
            <p:ph type="title"/>
          </p:nvPr>
        </p:nvSpPr>
        <p:spPr>
          <a:xfrm>
            <a:off x="468313" y="260350"/>
            <a:ext cx="8229600" cy="346075"/>
          </a:xfrm>
        </p:spPr>
        <p:txBody>
          <a:bodyPr/>
          <a:lstStyle/>
          <a:p>
            <a:r>
              <a:rPr lang="it-IT" altLang="it-IT" sz="2000"/>
              <a:t>D.Lgs. n. 81/2008. Il datore di lavoro</a:t>
            </a:r>
          </a:p>
        </p:txBody>
      </p:sp>
      <p:sp>
        <p:nvSpPr>
          <p:cNvPr id="19459" name="Rectangle 3">
            <a:extLst>
              <a:ext uri="{FF2B5EF4-FFF2-40B4-BE49-F238E27FC236}">
                <a16:creationId xmlns:a16="http://schemas.microsoft.com/office/drawing/2014/main" id="{76627D91-91F2-4964-ADA6-CA024472D12A}"/>
              </a:ext>
            </a:extLst>
          </p:cNvPr>
          <p:cNvSpPr>
            <a:spLocks noGrp="1" noChangeArrowheads="1"/>
          </p:cNvSpPr>
          <p:nvPr>
            <p:ph type="body" idx="1"/>
          </p:nvPr>
        </p:nvSpPr>
        <p:spPr>
          <a:xfrm>
            <a:off x="250825" y="836613"/>
            <a:ext cx="8642350" cy="5761037"/>
          </a:xfrm>
        </p:spPr>
        <p:txBody>
          <a:bodyPr/>
          <a:lstStyle/>
          <a:p>
            <a:pPr>
              <a:lnSpc>
                <a:spcPct val="80000"/>
              </a:lnSpc>
              <a:buFontTx/>
              <a:buNone/>
            </a:pPr>
            <a:endParaRPr lang="it-IT" altLang="it-IT" sz="2100" dirty="0"/>
          </a:p>
          <a:p>
            <a:pPr algn="just">
              <a:lnSpc>
                <a:spcPct val="80000"/>
              </a:lnSpc>
              <a:buFontTx/>
              <a:buNone/>
            </a:pPr>
            <a:r>
              <a:rPr lang="it-IT" altLang="it-IT" sz="2100" dirty="0"/>
              <a:t>Datore di lavoro deve svolgere </a:t>
            </a:r>
            <a:r>
              <a:rPr lang="it-IT" altLang="it-IT" sz="2100" b="1" u="sng" dirty="0"/>
              <a:t>attività di prevenzione</a:t>
            </a:r>
            <a:r>
              <a:rPr lang="it-IT" altLang="it-IT" sz="2100" dirty="0"/>
              <a:t>, consistente in:</a:t>
            </a:r>
          </a:p>
          <a:p>
            <a:pPr algn="just">
              <a:lnSpc>
                <a:spcPct val="80000"/>
              </a:lnSpc>
              <a:buFontTx/>
              <a:buNone/>
            </a:pPr>
            <a:endParaRPr lang="it-IT" altLang="it-IT" sz="2100" dirty="0"/>
          </a:p>
          <a:p>
            <a:pPr algn="just">
              <a:lnSpc>
                <a:spcPct val="80000"/>
              </a:lnSpc>
              <a:buFontTx/>
              <a:buNone/>
            </a:pPr>
            <a:r>
              <a:rPr lang="it-IT" altLang="it-IT" sz="2100" b="1" dirty="0"/>
              <a:t>2. designazione di ADDETTI ALLE PROCEDURE DI SICUREZZA</a:t>
            </a:r>
            <a:endParaRPr lang="it-IT" altLang="it-IT" sz="2100" dirty="0"/>
          </a:p>
          <a:p>
            <a:pPr algn="just">
              <a:lnSpc>
                <a:spcPct val="80000"/>
              </a:lnSpc>
              <a:buFontTx/>
              <a:buNone/>
            </a:pPr>
            <a:endParaRPr lang="it-IT" altLang="it-IT" sz="2100" dirty="0"/>
          </a:p>
          <a:p>
            <a:pPr algn="just">
              <a:lnSpc>
                <a:spcPct val="80000"/>
              </a:lnSpc>
              <a:buFontTx/>
              <a:buNone/>
            </a:pPr>
            <a:r>
              <a:rPr lang="it-IT" altLang="it-IT" sz="2100" dirty="0"/>
              <a:t>	</a:t>
            </a:r>
            <a:r>
              <a:rPr lang="it-IT" altLang="it-IT" sz="2100" b="1" dirty="0"/>
              <a:t>(B) </a:t>
            </a:r>
            <a:r>
              <a:rPr lang="it-IT" altLang="it-IT" sz="2100" b="1" u="sng" dirty="0"/>
              <a:t>La delega non esonera da responsabilità per carenze strutturali dipendenti da inadeguata politica aziendale della sicurezza</a:t>
            </a:r>
            <a:endParaRPr lang="it-IT" altLang="it-IT" sz="2100" dirty="0"/>
          </a:p>
          <a:p>
            <a:pPr algn="just">
              <a:lnSpc>
                <a:spcPct val="80000"/>
              </a:lnSpc>
              <a:buFontTx/>
              <a:buNone/>
            </a:pPr>
            <a:r>
              <a:rPr lang="it-IT" altLang="it-IT" sz="2100" dirty="0"/>
              <a:t>	Es. processo penale per incendio colposo: in cantiere edile bruciano vernici impermeabilizzanti, che intossicano gravemente operai Imputati: direttore dei lavori + presidente del comitato esecutivo (comitato ristretto di delegati sulla sicurezza, eletto da CdA). </a:t>
            </a:r>
          </a:p>
          <a:p>
            <a:pPr algn="just">
              <a:lnSpc>
                <a:spcPct val="80000"/>
              </a:lnSpc>
              <a:buFontTx/>
              <a:buNone/>
            </a:pPr>
            <a:r>
              <a:rPr lang="it-IT" altLang="it-IT" sz="2100" dirty="0"/>
              <a:t>	Colpa: aver omesso di individuare nel d.v.r. misure prevenzione che avrebbero dovuto essere realizzate in quel cantiere </a:t>
            </a:r>
            <a:r>
              <a:rPr lang="it-IT" altLang="it-IT" sz="2100" dirty="0">
                <a:latin typeface="Times New Roman" panose="02020603050405020304" pitchFamily="18" charset="0"/>
              </a:rPr>
              <a:t>→ </a:t>
            </a:r>
            <a:r>
              <a:rPr lang="it-IT" altLang="it-IT" sz="2100" dirty="0"/>
              <a:t>rilevazione e spegnimento automatico dell’incendio.</a:t>
            </a:r>
            <a:r>
              <a:rPr lang="it-IT" altLang="it-IT" sz="2000" dirty="0"/>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EBC975-3300-C71B-F7BC-56B614D5F07F}"/>
            </a:ext>
          </a:extLst>
        </p:cNvPr>
        <p:cNvGrpSpPr/>
        <p:nvPr/>
      </p:nvGrpSpPr>
      <p:grpSpPr>
        <a:xfrm>
          <a:off x="0" y="0"/>
          <a:ext cx="0" cy="0"/>
          <a:chOff x="0" y="0"/>
          <a:chExt cx="0" cy="0"/>
        </a:xfrm>
      </p:grpSpPr>
      <p:sp>
        <p:nvSpPr>
          <p:cNvPr id="14338" name="Rectangle 2">
            <a:extLst>
              <a:ext uri="{FF2B5EF4-FFF2-40B4-BE49-F238E27FC236}">
                <a16:creationId xmlns:a16="http://schemas.microsoft.com/office/drawing/2014/main" id="{91A22A62-F44F-BA38-873C-6242129B9BC5}"/>
              </a:ext>
            </a:extLst>
          </p:cNvPr>
          <p:cNvSpPr>
            <a:spLocks noGrp="1" noChangeArrowheads="1"/>
          </p:cNvSpPr>
          <p:nvPr>
            <p:ph type="title"/>
          </p:nvPr>
        </p:nvSpPr>
        <p:spPr>
          <a:xfrm>
            <a:off x="468313" y="260350"/>
            <a:ext cx="8229600" cy="417513"/>
          </a:xfrm>
        </p:spPr>
        <p:txBody>
          <a:bodyPr/>
          <a:lstStyle/>
          <a:p>
            <a:r>
              <a:rPr lang="it-IT" altLang="it-IT" sz="2000"/>
              <a:t>D.Lgs. n. 81/2008. Il datore di lavoro</a:t>
            </a:r>
          </a:p>
        </p:txBody>
      </p:sp>
      <p:sp>
        <p:nvSpPr>
          <p:cNvPr id="14339" name="Rectangle 3">
            <a:extLst>
              <a:ext uri="{FF2B5EF4-FFF2-40B4-BE49-F238E27FC236}">
                <a16:creationId xmlns:a16="http://schemas.microsoft.com/office/drawing/2014/main" id="{1BEB188C-026A-0783-CF68-13D2326E1641}"/>
              </a:ext>
            </a:extLst>
          </p:cNvPr>
          <p:cNvSpPr>
            <a:spLocks noGrp="1" noChangeArrowheads="1"/>
          </p:cNvSpPr>
          <p:nvPr>
            <p:ph type="body" idx="1"/>
          </p:nvPr>
        </p:nvSpPr>
        <p:spPr>
          <a:xfrm>
            <a:off x="251520" y="836712"/>
            <a:ext cx="8640960" cy="5687913"/>
          </a:xfrm>
        </p:spPr>
        <p:txBody>
          <a:bodyPr/>
          <a:lstStyle/>
          <a:p>
            <a:pPr marL="609600" indent="-609600">
              <a:lnSpc>
                <a:spcPct val="80000"/>
              </a:lnSpc>
              <a:buFontTx/>
              <a:buNone/>
            </a:pPr>
            <a:endParaRPr lang="it-IT" altLang="it-IT" sz="1800" dirty="0"/>
          </a:p>
          <a:p>
            <a:pPr marL="609600" indent="-609600" algn="just">
              <a:lnSpc>
                <a:spcPct val="80000"/>
              </a:lnSpc>
              <a:buFontTx/>
              <a:buNone/>
            </a:pPr>
            <a:r>
              <a:rPr lang="it-IT" altLang="it-IT" sz="1900" dirty="0"/>
              <a:t>Datore di lavoro deve svolgere </a:t>
            </a:r>
            <a:r>
              <a:rPr lang="it-IT" altLang="it-IT" sz="1900" b="1" u="sng" dirty="0"/>
              <a:t>attività di prevenzione</a:t>
            </a:r>
            <a:r>
              <a:rPr lang="it-IT" altLang="it-IT" sz="1900" dirty="0"/>
              <a:t>, consistente in:  </a:t>
            </a:r>
          </a:p>
          <a:p>
            <a:pPr marL="609600" indent="-609600" algn="just">
              <a:lnSpc>
                <a:spcPct val="80000"/>
              </a:lnSpc>
              <a:buFontTx/>
              <a:buNone/>
            </a:pPr>
            <a:endParaRPr lang="it-IT" altLang="it-IT" sz="1900" dirty="0"/>
          </a:p>
          <a:p>
            <a:pPr marL="609600" indent="-609600" algn="just">
              <a:lnSpc>
                <a:spcPct val="80000"/>
              </a:lnSpc>
              <a:buFontTx/>
              <a:buAutoNum type="arabicPeriod" startAt="3"/>
            </a:pPr>
            <a:r>
              <a:rPr lang="it-IT" altLang="it-IT" sz="1900" b="1" dirty="0"/>
              <a:t>predisposizione di MODELLI ORGANIZZATIVI e GESTIONALI AZIENDALI CONFORMI A LINEE-GUIDA INAIL</a:t>
            </a:r>
          </a:p>
          <a:p>
            <a:pPr marL="0" indent="0" algn="just">
              <a:lnSpc>
                <a:spcPct val="80000"/>
              </a:lnSpc>
              <a:buNone/>
            </a:pPr>
            <a:r>
              <a:rPr lang="it-IT" altLang="it-IT" sz="1800" dirty="0"/>
              <a:t>Sono modelli di </a:t>
            </a:r>
            <a:r>
              <a:rPr lang="it-IT" altLang="it-IT" sz="1800" i="1" dirty="0"/>
              <a:t>risk-management</a:t>
            </a:r>
            <a:r>
              <a:rPr lang="it-IT" altLang="it-IT" sz="1800" dirty="0"/>
              <a:t>, con diverse funzioni:</a:t>
            </a:r>
          </a:p>
          <a:p>
            <a:pPr algn="just">
              <a:lnSpc>
                <a:spcPct val="80000"/>
              </a:lnSpc>
              <a:buFont typeface="Wingdings" panose="05000000000000000000" pitchFamily="2" charset="2"/>
              <a:buChar char="Ø"/>
            </a:pPr>
            <a:r>
              <a:rPr lang="it-IT" altLang="it-IT" sz="1800" dirty="0"/>
              <a:t>strumento di attuazione della normativa prevenzionistica, perché «deve assicurare l’adempimento di tutti gli obblighi giuridici» (art 30, c. 1) </a:t>
            </a:r>
          </a:p>
          <a:p>
            <a:pPr algn="just">
              <a:lnSpc>
                <a:spcPct val="80000"/>
              </a:lnSpc>
              <a:buFont typeface="Wingdings" panose="05000000000000000000" pitchFamily="2" charset="2"/>
              <a:buChar char="Ø"/>
            </a:pPr>
            <a:r>
              <a:rPr lang="it-IT" altLang="it-IT" sz="1800" dirty="0"/>
              <a:t>strumento organizzativo/gestionale di carattere procedurale, che può includere un SGSL</a:t>
            </a:r>
          </a:p>
          <a:p>
            <a:pPr algn="just">
              <a:lnSpc>
                <a:spcPct val="80000"/>
              </a:lnSpc>
              <a:buFont typeface="Wingdings" panose="05000000000000000000" pitchFamily="2" charset="2"/>
              <a:buChar char="Ø"/>
            </a:pPr>
            <a:r>
              <a:rPr lang="it-IT" altLang="it-IT" sz="1800" dirty="0"/>
              <a:t>registra possesso delle certificazioni obbligatorie di conformità agli standard normativi per strumenti e attrezzature aziendali (→ valenza certificativo-documentale)  </a:t>
            </a:r>
          </a:p>
          <a:p>
            <a:pPr algn="just">
              <a:lnSpc>
                <a:spcPct val="80000"/>
              </a:lnSpc>
              <a:buFont typeface="Wingdings" panose="05000000000000000000" pitchFamily="2" charset="2"/>
              <a:buChar char="Ø"/>
            </a:pPr>
            <a:r>
              <a:rPr lang="it-IT" altLang="it-IT" sz="1800" dirty="0"/>
              <a:t>individua figure di garanzia, tenendo conto anche delle deleghe di funzioni </a:t>
            </a:r>
          </a:p>
          <a:p>
            <a:pPr algn="just">
              <a:lnSpc>
                <a:spcPct val="80000"/>
              </a:lnSpc>
              <a:buFont typeface="Wingdings" panose="05000000000000000000" pitchFamily="2" charset="2"/>
              <a:buChar char="Ø"/>
            </a:pPr>
            <a:r>
              <a:rPr lang="it-IT" altLang="it-IT" sz="1800" dirty="0"/>
              <a:t>predispone un OdV dotato di autonomia rispetto ai vertici decisionali dell’impresa, con compiti di monitoraggio su attuazione del m.o.g. e sul man-tenimento nel tempo delle condizioni di efficacia delle misure prevenzionistiche</a:t>
            </a:r>
          </a:p>
          <a:p>
            <a:pPr algn="just">
              <a:lnSpc>
                <a:spcPct val="80000"/>
              </a:lnSpc>
              <a:buFont typeface="Wingdings" panose="05000000000000000000" pitchFamily="2" charset="2"/>
              <a:buChar char="Ø"/>
            </a:pPr>
            <a:r>
              <a:rPr lang="it-IT" altLang="it-IT" sz="1800" dirty="0"/>
              <a:t>strumento di attuazione dell’obbligo di vigilanza: dovere di controllo datoriale sul delegato può validamente esercitarsi tramite OdV del m.o.g.  </a:t>
            </a:r>
          </a:p>
          <a:p>
            <a:pPr marL="0" indent="0" algn="just">
              <a:lnSpc>
                <a:spcPct val="80000"/>
              </a:lnSpc>
              <a:buNone/>
            </a:pPr>
            <a:r>
              <a:rPr lang="it-IT" altLang="it-IT" sz="1800" dirty="0"/>
              <a:t>  </a:t>
            </a:r>
          </a:p>
          <a:p>
            <a:pPr marL="609600" indent="-609600" algn="just">
              <a:lnSpc>
                <a:spcPct val="80000"/>
              </a:lnSpc>
              <a:buFontTx/>
              <a:buNone/>
            </a:pPr>
            <a:endParaRPr lang="it-IT" altLang="it-IT" sz="2000" dirty="0"/>
          </a:p>
          <a:p>
            <a:pPr marL="609600" indent="-609600">
              <a:lnSpc>
                <a:spcPct val="80000"/>
              </a:lnSpc>
              <a:buFontTx/>
              <a:buNone/>
            </a:pPr>
            <a:endParaRPr lang="it-IT" altLang="it-IT" sz="2000" dirty="0"/>
          </a:p>
          <a:p>
            <a:pPr marL="609600" indent="-609600">
              <a:lnSpc>
                <a:spcPct val="80000"/>
              </a:lnSpc>
            </a:pPr>
            <a:endParaRPr lang="it-IT" altLang="it-IT" sz="2000" dirty="0"/>
          </a:p>
        </p:txBody>
      </p:sp>
    </p:spTree>
    <p:extLst>
      <p:ext uri="{BB962C8B-B14F-4D97-AF65-F5344CB8AC3E}">
        <p14:creationId xmlns:p14="http://schemas.microsoft.com/office/powerpoint/2010/main" val="3299565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BD5E3BE-B2BE-410F-958F-2984585FB5EE}"/>
              </a:ext>
            </a:extLst>
          </p:cNvPr>
          <p:cNvSpPr>
            <a:spLocks noGrp="1" noChangeArrowheads="1"/>
          </p:cNvSpPr>
          <p:nvPr>
            <p:ph type="title"/>
          </p:nvPr>
        </p:nvSpPr>
        <p:spPr>
          <a:xfrm>
            <a:off x="468313" y="260350"/>
            <a:ext cx="8229600" cy="417513"/>
          </a:xfrm>
        </p:spPr>
        <p:txBody>
          <a:bodyPr/>
          <a:lstStyle/>
          <a:p>
            <a:r>
              <a:rPr lang="it-IT" altLang="it-IT" sz="2000"/>
              <a:t>D.Lgs. n. 81/2008. Il datore di lavoro</a:t>
            </a:r>
          </a:p>
        </p:txBody>
      </p:sp>
      <p:sp>
        <p:nvSpPr>
          <p:cNvPr id="14339" name="Rectangle 3">
            <a:extLst>
              <a:ext uri="{FF2B5EF4-FFF2-40B4-BE49-F238E27FC236}">
                <a16:creationId xmlns:a16="http://schemas.microsoft.com/office/drawing/2014/main" id="{1BBB7E6B-173F-46E6-F284-946C9C2040B2}"/>
              </a:ext>
            </a:extLst>
          </p:cNvPr>
          <p:cNvSpPr>
            <a:spLocks noGrp="1" noChangeArrowheads="1"/>
          </p:cNvSpPr>
          <p:nvPr>
            <p:ph type="body" idx="1"/>
          </p:nvPr>
        </p:nvSpPr>
        <p:spPr>
          <a:xfrm>
            <a:off x="395288" y="908050"/>
            <a:ext cx="8229600" cy="5616575"/>
          </a:xfrm>
        </p:spPr>
        <p:txBody>
          <a:bodyPr/>
          <a:lstStyle/>
          <a:p>
            <a:pPr marL="609600" indent="-609600">
              <a:lnSpc>
                <a:spcPct val="80000"/>
              </a:lnSpc>
              <a:buFontTx/>
              <a:buNone/>
            </a:pPr>
            <a:endParaRPr lang="it-IT" altLang="it-IT" sz="1800" dirty="0"/>
          </a:p>
          <a:p>
            <a:pPr marL="609600" indent="-609600" algn="just">
              <a:lnSpc>
                <a:spcPct val="80000"/>
              </a:lnSpc>
              <a:buFontTx/>
              <a:buNone/>
            </a:pPr>
            <a:r>
              <a:rPr lang="it-IT" altLang="it-IT" sz="1900" dirty="0"/>
              <a:t>Datore di lavoro deve svolgere </a:t>
            </a:r>
            <a:r>
              <a:rPr lang="it-IT" altLang="it-IT" sz="1900" b="1" u="sng" dirty="0"/>
              <a:t>attività di prevenzione</a:t>
            </a:r>
            <a:r>
              <a:rPr lang="it-IT" altLang="it-IT" sz="1900" dirty="0"/>
              <a:t>, consistente in:  </a:t>
            </a:r>
          </a:p>
          <a:p>
            <a:pPr marL="609600" indent="-609600" algn="just">
              <a:lnSpc>
                <a:spcPct val="80000"/>
              </a:lnSpc>
              <a:buFontTx/>
              <a:buNone/>
            </a:pPr>
            <a:endParaRPr lang="it-IT" altLang="it-IT" sz="1900" dirty="0"/>
          </a:p>
          <a:p>
            <a:pPr marL="609600" indent="-609600" algn="just">
              <a:lnSpc>
                <a:spcPct val="80000"/>
              </a:lnSpc>
              <a:buFontTx/>
              <a:buNone/>
            </a:pPr>
            <a:r>
              <a:rPr lang="it-IT" altLang="it-IT" sz="1900" b="1" dirty="0"/>
              <a:t>3.</a:t>
            </a:r>
            <a:r>
              <a:rPr lang="it-IT" altLang="it-IT" sz="1900" dirty="0"/>
              <a:t> 	</a:t>
            </a:r>
            <a:r>
              <a:rPr lang="it-IT" altLang="it-IT" sz="1900" b="1" dirty="0"/>
              <a:t>predisposizione di MODELLI ORGANIZZATIVI e GESTIONALI AZIENDALI CONFORMI A LINEE-GUIDA INAIL</a:t>
            </a:r>
          </a:p>
          <a:p>
            <a:pPr marL="609600" indent="-609600" algn="just">
              <a:lnSpc>
                <a:spcPct val="80000"/>
              </a:lnSpc>
            </a:pPr>
            <a:r>
              <a:rPr lang="it-IT" altLang="it-IT" sz="1900" dirty="0"/>
              <a:t>Per le imprese non è obbligo ma onere: puntuale applicazione del modello ha efficacia esimente </a:t>
            </a:r>
            <a:r>
              <a:rPr lang="it-IT" altLang="it-IT" sz="1900" dirty="0">
                <a:sym typeface="Symbol" panose="05050102010706020507" pitchFamily="18" charset="2"/>
              </a:rPr>
              <a:t></a:t>
            </a:r>
            <a:r>
              <a:rPr lang="it-IT" altLang="it-IT" sz="1900" dirty="0"/>
              <a:t> esclude responsabilità solo della persona giuridica ex d.lgs. 231/2001 (non delle persone fisiche che hanno commesso il fatto illecito).</a:t>
            </a:r>
            <a:r>
              <a:rPr lang="it-IT" altLang="it-IT" sz="1800" dirty="0"/>
              <a:t> </a:t>
            </a:r>
          </a:p>
          <a:p>
            <a:pPr marL="609600" indent="-609600" algn="just">
              <a:lnSpc>
                <a:spcPct val="80000"/>
              </a:lnSpc>
            </a:pPr>
            <a:r>
              <a:rPr lang="it-IT" altLang="it-IT" sz="1900" dirty="0"/>
              <a:t>Per avere efficacia esimente tali modelli devono garantire</a:t>
            </a:r>
            <a:r>
              <a:rPr lang="it-IT" altLang="it-IT" sz="1800" dirty="0"/>
              <a:t> (art. 30):  </a:t>
            </a:r>
          </a:p>
          <a:p>
            <a:pPr marL="990600" lvl="1" indent="-533400" algn="just">
              <a:lnSpc>
                <a:spcPct val="80000"/>
              </a:lnSpc>
            </a:pPr>
            <a:r>
              <a:rPr lang="it-IT" altLang="it-IT" sz="1600" dirty="0"/>
              <a:t>(A) rispetto standard tecnico-strutturali di legge relativi a impianti, agenti chimici, fisici e biologici; </a:t>
            </a:r>
          </a:p>
          <a:p>
            <a:pPr marL="990600" lvl="1" indent="-533400" algn="just">
              <a:lnSpc>
                <a:spcPct val="80000"/>
              </a:lnSpc>
            </a:pPr>
            <a:r>
              <a:rPr lang="it-IT" altLang="it-IT" sz="1600" dirty="0"/>
              <a:t>(B) effettuazione delle attività di valutazione dei rischi e di predisposizione delle misure di prevenzione conseguenti; </a:t>
            </a:r>
          </a:p>
          <a:p>
            <a:pPr marL="990600" lvl="1" indent="-533400" algn="just">
              <a:lnSpc>
                <a:spcPct val="80000"/>
              </a:lnSpc>
            </a:pPr>
            <a:r>
              <a:rPr lang="it-IT" altLang="it-IT" sz="1600" dirty="0"/>
              <a:t>(C) svolgimento delle attività organizzative e di sorveglianza; </a:t>
            </a:r>
          </a:p>
          <a:p>
            <a:pPr marL="990600" lvl="1" indent="-533400" algn="just">
              <a:lnSpc>
                <a:spcPct val="80000"/>
              </a:lnSpc>
            </a:pPr>
            <a:r>
              <a:rPr lang="it-IT" altLang="it-IT" sz="1600" dirty="0"/>
              <a:t>(D) aggiornamento informazione/formazione dei lavoratori; </a:t>
            </a:r>
          </a:p>
          <a:p>
            <a:pPr marL="990600" lvl="1" indent="-533400" algn="just">
              <a:lnSpc>
                <a:spcPct val="80000"/>
              </a:lnSpc>
            </a:pPr>
            <a:r>
              <a:rPr lang="it-IT" altLang="it-IT" sz="1600" dirty="0"/>
              <a:t>(E) predisposizione d’un sistema di controllo su attuazione delle prescrizioni antinfortunistiche.</a:t>
            </a:r>
          </a:p>
          <a:p>
            <a:pPr marL="0" indent="0" algn="just">
              <a:lnSpc>
                <a:spcPct val="80000"/>
              </a:lnSpc>
              <a:buNone/>
            </a:pPr>
            <a:r>
              <a:rPr lang="it-IT" altLang="it-IT" sz="1800" dirty="0"/>
              <a:t>  </a:t>
            </a:r>
          </a:p>
          <a:p>
            <a:pPr marL="609600" indent="-609600" algn="just">
              <a:lnSpc>
                <a:spcPct val="80000"/>
              </a:lnSpc>
              <a:buFontTx/>
              <a:buNone/>
            </a:pPr>
            <a:endParaRPr lang="it-IT" altLang="it-IT" sz="2000" dirty="0"/>
          </a:p>
          <a:p>
            <a:pPr marL="609600" indent="-609600">
              <a:lnSpc>
                <a:spcPct val="80000"/>
              </a:lnSpc>
              <a:buFontTx/>
              <a:buNone/>
            </a:pPr>
            <a:endParaRPr lang="it-IT" altLang="it-IT" sz="2000" dirty="0"/>
          </a:p>
          <a:p>
            <a:pPr marL="609600" indent="-609600">
              <a:lnSpc>
                <a:spcPct val="80000"/>
              </a:lnSpc>
            </a:pPr>
            <a:endParaRPr lang="it-IT" altLang="it-IT"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9F764FA7-0011-2E60-90B4-D462591C3C90}"/>
              </a:ext>
            </a:extLst>
          </p:cNvPr>
          <p:cNvSpPr>
            <a:spLocks noGrp="1" noChangeArrowheads="1"/>
          </p:cNvSpPr>
          <p:nvPr>
            <p:ph type="title"/>
          </p:nvPr>
        </p:nvSpPr>
        <p:spPr>
          <a:xfrm>
            <a:off x="457200" y="274638"/>
            <a:ext cx="8229600" cy="562074"/>
          </a:xfrm>
        </p:spPr>
        <p:txBody>
          <a:bodyPr/>
          <a:lstStyle/>
          <a:p>
            <a:r>
              <a:rPr lang="it-IT" altLang="it-IT" sz="2000" dirty="0"/>
              <a:t>D.Lgs. n. 81/2008. Datore di lavoro e sistema degli appalti</a:t>
            </a:r>
          </a:p>
        </p:txBody>
      </p:sp>
      <p:sp>
        <p:nvSpPr>
          <p:cNvPr id="47107" name="Rectangle 3">
            <a:extLst>
              <a:ext uri="{FF2B5EF4-FFF2-40B4-BE49-F238E27FC236}">
                <a16:creationId xmlns:a16="http://schemas.microsoft.com/office/drawing/2014/main" id="{45854DF5-CD58-8C70-75B5-1D7C3F9C31EF}"/>
              </a:ext>
            </a:extLst>
          </p:cNvPr>
          <p:cNvSpPr>
            <a:spLocks noGrp="1" noChangeArrowheads="1"/>
          </p:cNvSpPr>
          <p:nvPr>
            <p:ph type="body" idx="1"/>
          </p:nvPr>
        </p:nvSpPr>
        <p:spPr>
          <a:xfrm>
            <a:off x="179512" y="1124744"/>
            <a:ext cx="8784976" cy="5458618"/>
          </a:xfrm>
        </p:spPr>
        <p:txBody>
          <a:bodyPr/>
          <a:lstStyle/>
          <a:p>
            <a:pPr marL="609600" indent="-609600" algn="just">
              <a:lnSpc>
                <a:spcPct val="80000"/>
              </a:lnSpc>
              <a:buFontTx/>
              <a:buNone/>
              <a:defRPr/>
            </a:pPr>
            <a:r>
              <a:rPr lang="it-IT" altLang="it-IT" sz="1800" dirty="0"/>
              <a:t>          </a:t>
            </a:r>
            <a:r>
              <a:rPr lang="it-IT" altLang="it-IT" sz="1800" u="sng" dirty="0"/>
              <a:t>Datore di lavoro committente</a:t>
            </a:r>
            <a:r>
              <a:rPr lang="it-IT" altLang="it-IT" sz="1800" dirty="0"/>
              <a:t> deve svolgere </a:t>
            </a:r>
            <a:r>
              <a:rPr lang="it-IT" altLang="it-IT" sz="1800" b="1" u="sng" dirty="0"/>
              <a:t>attività di prevenzione</a:t>
            </a:r>
            <a:r>
              <a:rPr lang="it-IT" altLang="it-IT" sz="1800" dirty="0"/>
              <a:t>, consistente in:</a:t>
            </a:r>
          </a:p>
          <a:p>
            <a:pPr marL="609600" indent="-609600">
              <a:lnSpc>
                <a:spcPct val="80000"/>
              </a:lnSpc>
              <a:buFontTx/>
              <a:buNone/>
              <a:defRPr/>
            </a:pPr>
            <a:endParaRPr lang="it-IT" altLang="it-IT" sz="1800" dirty="0"/>
          </a:p>
          <a:p>
            <a:pPr marL="457200" indent="-457200" algn="just">
              <a:lnSpc>
                <a:spcPct val="80000"/>
              </a:lnSpc>
              <a:buAutoNum type="arabicPeriod" startAt="4"/>
              <a:defRPr/>
            </a:pPr>
            <a:r>
              <a:rPr lang="it-IT" altLang="it-IT" sz="2000" b="1" dirty="0"/>
              <a:t>rispetto di determinati obblighi nelle esternalizzazioni: </a:t>
            </a:r>
          </a:p>
          <a:p>
            <a:pPr marL="0" indent="0" algn="just">
              <a:lnSpc>
                <a:spcPct val="80000"/>
              </a:lnSpc>
              <a:buNone/>
              <a:defRPr/>
            </a:pPr>
            <a:r>
              <a:rPr lang="it-IT" altLang="it-IT" sz="2000" b="1" dirty="0"/>
              <a:t>       contratti di APPALTO, d’OPERA o di SOMMINISTRAZIONE (art. 26) </a:t>
            </a:r>
          </a:p>
          <a:p>
            <a:pPr marL="0" indent="0" algn="just">
              <a:lnSpc>
                <a:spcPct val="80000"/>
              </a:lnSpc>
              <a:buNone/>
              <a:defRPr/>
            </a:pPr>
            <a:endParaRPr lang="it-IT" altLang="it-IT" sz="2000" b="1" dirty="0"/>
          </a:p>
          <a:p>
            <a:pPr marL="609600" indent="-609600" algn="just">
              <a:lnSpc>
                <a:spcPct val="80000"/>
              </a:lnSpc>
              <a:buFontTx/>
              <a:buNone/>
              <a:defRPr/>
            </a:pPr>
            <a:r>
              <a:rPr lang="it-IT" altLang="it-IT" sz="2000" dirty="0"/>
              <a:t>	</a:t>
            </a:r>
            <a:r>
              <a:rPr lang="it-IT" altLang="it-IT" sz="1800" dirty="0"/>
              <a:t>Nel mercato del lavoro attuale, diffuso utilizzo dei contratti di appalto </a:t>
            </a:r>
          </a:p>
          <a:p>
            <a:pPr lvl="1" algn="just">
              <a:lnSpc>
                <a:spcPct val="80000"/>
              </a:lnSpc>
              <a:defRPr/>
            </a:pPr>
            <a:r>
              <a:rPr lang="it-IT" altLang="it-IT" sz="1800" dirty="0"/>
              <a:t>AMBIENTI DI LAVORO MULTI-DATORIALI </a:t>
            </a:r>
          </a:p>
          <a:p>
            <a:pPr lvl="2" algn="just">
              <a:lnSpc>
                <a:spcPct val="80000"/>
              </a:lnSpc>
              <a:defRPr/>
            </a:pPr>
            <a:r>
              <a:rPr lang="it-IT" altLang="it-IT" sz="1800" dirty="0"/>
              <a:t>frammentazione produttiva che rende difficoltosa l’individuazione di figure garanti e operatività delle misure di prevenzione e protezione </a:t>
            </a:r>
          </a:p>
          <a:p>
            <a:pPr lvl="2" algn="just">
              <a:lnSpc>
                <a:spcPct val="80000"/>
              </a:lnSpc>
              <a:defRPr/>
            </a:pPr>
            <a:r>
              <a:rPr lang="it-IT" altLang="it-IT" sz="1800" dirty="0"/>
              <a:t>lavoratori provenienti da imprese diverse, che devono operare insieme coordinandosi tra loro → importante sfida: gestire lavoratori con diversa esperienza lavorativa e differente cultura della prevenzione, con scarsa conoscenza dei luoghi di lavoro e del personale complessivamente impiegato nell’appalto. </a:t>
            </a:r>
          </a:p>
          <a:p>
            <a:pPr lvl="1" algn="just">
              <a:lnSpc>
                <a:spcPct val="80000"/>
              </a:lnSpc>
              <a:defRPr/>
            </a:pPr>
            <a:r>
              <a:rPr lang="it-IT" altLang="it-IT" sz="1800" dirty="0"/>
              <a:t>FENOMENI FRAUDOLENTI (c.d. pseudo-appalti) </a:t>
            </a:r>
          </a:p>
          <a:p>
            <a:pPr lvl="2" algn="just">
              <a:lnSpc>
                <a:spcPct val="80000"/>
              </a:lnSpc>
              <a:defRPr/>
            </a:pPr>
            <a:r>
              <a:rPr lang="it-IT" altLang="it-IT" sz="1800" dirty="0"/>
              <a:t>imprese che esternalizzano inseguono l’abbattimento dei costi, con conseguente impatto negativo anche in materia di tutela della salute e sicurezza dei lavoratori.</a:t>
            </a:r>
          </a:p>
          <a:p>
            <a:pPr marL="609600" indent="-609600" algn="just">
              <a:lnSpc>
                <a:spcPct val="80000"/>
              </a:lnSpc>
              <a:buFontTx/>
              <a:buNone/>
              <a:defRPr/>
            </a:pPr>
            <a:endParaRPr lang="it-IT" altLang="it-IT" sz="2000" dirty="0"/>
          </a:p>
          <a:p>
            <a:pPr marL="609600" indent="-609600" algn="just">
              <a:lnSpc>
                <a:spcPct val="80000"/>
              </a:lnSpc>
              <a:buFontTx/>
              <a:buNone/>
              <a:defRPr/>
            </a:pPr>
            <a:r>
              <a:rPr lang="it-IT" altLang="it-IT" sz="1800" dirty="0"/>
              <a:t>	</a:t>
            </a:r>
            <a:endParaRPr lang="it-IT" altLang="it-IT" sz="1800" dirty="0">
              <a:effectLst>
                <a:outerShdw blurRad="38100" dist="38100" dir="2700000" algn="tl">
                  <a:srgbClr val="C0C0C0"/>
                </a:outerShdw>
              </a:effectLs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4C05DD-B918-5759-7A51-79B2C945B5DE}"/>
            </a:ext>
          </a:extLst>
        </p:cNvPr>
        <p:cNvGrpSpPr/>
        <p:nvPr/>
      </p:nvGrpSpPr>
      <p:grpSpPr>
        <a:xfrm>
          <a:off x="0" y="0"/>
          <a:ext cx="0" cy="0"/>
          <a:chOff x="0" y="0"/>
          <a:chExt cx="0" cy="0"/>
        </a:xfrm>
      </p:grpSpPr>
      <p:sp>
        <p:nvSpPr>
          <p:cNvPr id="20482" name="Rectangle 2">
            <a:extLst>
              <a:ext uri="{FF2B5EF4-FFF2-40B4-BE49-F238E27FC236}">
                <a16:creationId xmlns:a16="http://schemas.microsoft.com/office/drawing/2014/main" id="{A63D808B-C157-513C-7999-C1AA1FCDC155}"/>
              </a:ext>
            </a:extLst>
          </p:cNvPr>
          <p:cNvSpPr>
            <a:spLocks noGrp="1" noChangeArrowheads="1"/>
          </p:cNvSpPr>
          <p:nvPr>
            <p:ph type="title"/>
          </p:nvPr>
        </p:nvSpPr>
        <p:spPr>
          <a:xfrm>
            <a:off x="457200" y="274638"/>
            <a:ext cx="8229600" cy="562074"/>
          </a:xfrm>
        </p:spPr>
        <p:txBody>
          <a:bodyPr/>
          <a:lstStyle/>
          <a:p>
            <a:r>
              <a:rPr lang="it-IT" altLang="it-IT" sz="2000" dirty="0"/>
              <a:t>D.Lgs. n. 81/2008. Datore di lavoro e sistema degli appalti</a:t>
            </a:r>
          </a:p>
        </p:txBody>
      </p:sp>
      <p:sp>
        <p:nvSpPr>
          <p:cNvPr id="47107" name="Rectangle 3">
            <a:extLst>
              <a:ext uri="{FF2B5EF4-FFF2-40B4-BE49-F238E27FC236}">
                <a16:creationId xmlns:a16="http://schemas.microsoft.com/office/drawing/2014/main" id="{444ECE11-FF1C-4E72-E806-2FCCAB5768CF}"/>
              </a:ext>
            </a:extLst>
          </p:cNvPr>
          <p:cNvSpPr>
            <a:spLocks noGrp="1" noChangeArrowheads="1"/>
          </p:cNvSpPr>
          <p:nvPr>
            <p:ph type="body" idx="1"/>
          </p:nvPr>
        </p:nvSpPr>
        <p:spPr>
          <a:xfrm>
            <a:off x="179512" y="1124744"/>
            <a:ext cx="8784976" cy="5458618"/>
          </a:xfrm>
        </p:spPr>
        <p:txBody>
          <a:bodyPr/>
          <a:lstStyle/>
          <a:p>
            <a:pPr marL="609600" indent="-609600" algn="just">
              <a:lnSpc>
                <a:spcPct val="80000"/>
              </a:lnSpc>
              <a:buFontTx/>
              <a:buNone/>
              <a:defRPr/>
            </a:pPr>
            <a:r>
              <a:rPr lang="it-IT" altLang="it-IT" sz="1800" dirty="0"/>
              <a:t>          </a:t>
            </a:r>
            <a:r>
              <a:rPr lang="it-IT" altLang="it-IT" sz="1800" u="sng" dirty="0"/>
              <a:t>Datore di lavoro committente</a:t>
            </a:r>
            <a:r>
              <a:rPr lang="it-IT" altLang="it-IT" sz="1800" dirty="0"/>
              <a:t> deve svolgere </a:t>
            </a:r>
            <a:r>
              <a:rPr lang="it-IT" altLang="it-IT" sz="1800" b="1" u="sng" dirty="0"/>
              <a:t>attività di prevenzione</a:t>
            </a:r>
            <a:r>
              <a:rPr lang="it-IT" altLang="it-IT" sz="1800" dirty="0"/>
              <a:t>, consistente in:</a:t>
            </a:r>
          </a:p>
          <a:p>
            <a:pPr marL="609600" indent="-609600">
              <a:lnSpc>
                <a:spcPct val="80000"/>
              </a:lnSpc>
              <a:buFontTx/>
              <a:buNone/>
              <a:defRPr/>
            </a:pPr>
            <a:endParaRPr lang="it-IT" altLang="it-IT" sz="1800" dirty="0"/>
          </a:p>
          <a:p>
            <a:pPr marL="609600" indent="-609600" algn="just">
              <a:lnSpc>
                <a:spcPct val="80000"/>
              </a:lnSpc>
              <a:buFontTx/>
              <a:buAutoNum type="arabicPeriod" startAt="8"/>
              <a:defRPr/>
            </a:pPr>
            <a:r>
              <a:rPr lang="it-IT" altLang="it-IT" sz="2000" b="1" dirty="0"/>
              <a:t>rispetto di determinati obblighi nelle esternalizzazioni: contratti di  APPALTO, d’OPERA o di SOMMINISTRAZIONE (art. 26) </a:t>
            </a:r>
          </a:p>
          <a:p>
            <a:pPr marL="609600" indent="-609600" algn="just">
              <a:lnSpc>
                <a:spcPct val="80000"/>
              </a:lnSpc>
              <a:buFontTx/>
              <a:buNone/>
              <a:defRPr/>
            </a:pPr>
            <a:r>
              <a:rPr lang="it-IT" altLang="it-IT" sz="2000" dirty="0"/>
              <a:t>	</a:t>
            </a:r>
            <a:r>
              <a:rPr lang="it-IT" altLang="it-IT" sz="1800" u="sng" dirty="0">
                <a:effectLst>
                  <a:outerShdw blurRad="38100" dist="38100" dir="2700000" algn="tl">
                    <a:srgbClr val="000000">
                      <a:alpha val="43137"/>
                    </a:srgbClr>
                  </a:outerShdw>
                </a:effectLst>
              </a:rPr>
              <a:t>campo di applicazione</a:t>
            </a:r>
            <a:r>
              <a:rPr lang="it-IT" altLang="it-IT" sz="1800" dirty="0"/>
              <a:t> → superare il dato letterale mediante interpretazione di tipo teleologico: voluntas legis è tutelare adeguatamente i lavoratori utilizzati in  processi di esternalizzazione ed esposti a rischio aggiuntivo di natura interferenziale → sono riconducibili all’art. 26 tutte quelle situazioni in cui, di fatto, si realizzi un modello negoziale sinallagmatico tipo do ut facias e si determini un’interferenza tra le lavorazioni delle imprese coinvolte. </a:t>
            </a:r>
          </a:p>
          <a:p>
            <a:pPr marL="609600" indent="-609600" algn="just">
              <a:lnSpc>
                <a:spcPct val="80000"/>
              </a:lnSpc>
              <a:buFontTx/>
              <a:buNone/>
              <a:defRPr/>
            </a:pPr>
            <a:r>
              <a:rPr lang="it-IT" altLang="it-IT" sz="1800" dirty="0"/>
              <a:t>	 → ciò che rileva non è “solo la qualificazione civilistica attribuita al rapporto tra imprese che cooperano tra loro, ma soprattutto l’effetto che tale rapporto crea, cioè l’interferenza tra organizzazioni, che può essere fonte di ulteriori rischi per i lavoratori di tutte le imprese coinvolte e per i terzi estranei ai suddetti rapporti che si trovino ad operare nel cantiere” </a:t>
            </a:r>
          </a:p>
          <a:p>
            <a:pPr marL="609600" indent="-609600" algn="just">
              <a:lnSpc>
                <a:spcPct val="80000"/>
              </a:lnSpc>
              <a:buFontTx/>
              <a:buNone/>
              <a:defRPr/>
            </a:pPr>
            <a:r>
              <a:rPr lang="it-IT" altLang="it-IT" sz="1800" dirty="0"/>
              <a:t>          (Cass. pen., sez. IV, 28 febbraio 2018, n. 9167).</a:t>
            </a:r>
          </a:p>
          <a:p>
            <a:pPr marL="609600" indent="-609600" algn="just">
              <a:lnSpc>
                <a:spcPct val="80000"/>
              </a:lnSpc>
              <a:buFontTx/>
              <a:buNone/>
              <a:defRPr/>
            </a:pPr>
            <a:r>
              <a:rPr lang="it-IT" altLang="it-IT" sz="1800" dirty="0"/>
              <a:t>	</a:t>
            </a:r>
            <a:endParaRPr lang="it-IT" altLang="it-IT" sz="1800" dirty="0">
              <a:effectLst>
                <a:outerShdw blurRad="38100" dist="38100" dir="2700000" algn="tl">
                  <a:srgbClr val="C0C0C0"/>
                </a:outerShdw>
              </a:effectLst>
            </a:endParaRPr>
          </a:p>
        </p:txBody>
      </p:sp>
    </p:spTree>
    <p:extLst>
      <p:ext uri="{BB962C8B-B14F-4D97-AF65-F5344CB8AC3E}">
        <p14:creationId xmlns:p14="http://schemas.microsoft.com/office/powerpoint/2010/main" val="460691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1F7D953-1A81-1D1F-D247-00A969296E60}"/>
              </a:ext>
            </a:extLst>
          </p:cNvPr>
          <p:cNvSpPr>
            <a:spLocks noGrp="1" noChangeArrowheads="1"/>
          </p:cNvSpPr>
          <p:nvPr>
            <p:ph type="title"/>
          </p:nvPr>
        </p:nvSpPr>
        <p:spPr>
          <a:xfrm>
            <a:off x="457200" y="274638"/>
            <a:ext cx="8229600" cy="633412"/>
          </a:xfrm>
        </p:spPr>
        <p:txBody>
          <a:bodyPr/>
          <a:lstStyle/>
          <a:p>
            <a:r>
              <a:rPr lang="it-IT" altLang="it-IT" sz="3600" dirty="0"/>
              <a:t>D.Lgs. n. 81/2008. Modelli di sicurezza</a:t>
            </a:r>
          </a:p>
        </p:txBody>
      </p:sp>
      <p:sp>
        <p:nvSpPr>
          <p:cNvPr id="11267" name="Rectangle 3">
            <a:extLst>
              <a:ext uri="{FF2B5EF4-FFF2-40B4-BE49-F238E27FC236}">
                <a16:creationId xmlns:a16="http://schemas.microsoft.com/office/drawing/2014/main" id="{AE1CF3DD-F503-CA31-9906-D95595AF86CD}"/>
              </a:ext>
            </a:extLst>
          </p:cNvPr>
          <p:cNvSpPr>
            <a:spLocks noGrp="1" noChangeArrowheads="1"/>
          </p:cNvSpPr>
          <p:nvPr>
            <p:ph type="body" idx="1"/>
          </p:nvPr>
        </p:nvSpPr>
        <p:spPr>
          <a:xfrm>
            <a:off x="250825" y="1196975"/>
            <a:ext cx="8642350" cy="5400675"/>
          </a:xfrm>
        </p:spPr>
        <p:txBody>
          <a:bodyPr/>
          <a:lstStyle/>
          <a:p>
            <a:pPr>
              <a:buFontTx/>
              <a:buNone/>
              <a:defRPr/>
            </a:pPr>
            <a:r>
              <a:rPr lang="it-IT" altLang="it-IT" dirty="0"/>
              <a:t>	</a:t>
            </a:r>
            <a:r>
              <a:rPr lang="it-IT" altLang="it-IT" sz="2400" dirty="0"/>
              <a:t>Art. 2087 è norma di carattere generale. </a:t>
            </a:r>
          </a:p>
          <a:p>
            <a:pPr>
              <a:buFontTx/>
              <a:buNone/>
              <a:defRPr/>
            </a:pPr>
            <a:r>
              <a:rPr lang="it-IT" altLang="it-IT" sz="2400" dirty="0"/>
              <a:t>	Evoluzione normativa successiva ha poi fatto emergere due concezioni/modelli di sicurezza:</a:t>
            </a:r>
          </a:p>
          <a:p>
            <a:pPr>
              <a:buFontTx/>
              <a:buNone/>
              <a:defRPr/>
            </a:pPr>
            <a:endParaRPr lang="it-IT" altLang="it-IT" sz="2400" dirty="0"/>
          </a:p>
          <a:p>
            <a:pPr>
              <a:defRPr/>
            </a:pPr>
            <a:r>
              <a:rPr lang="it-IT" altLang="it-IT" sz="2100" dirty="0"/>
              <a:t>(1) NORMATIVA ANNI ’50 </a:t>
            </a:r>
            <a:r>
              <a:rPr lang="it-IT" altLang="it-IT" sz="2100" dirty="0">
                <a:sym typeface="Symbol" panose="05050102010706020507" pitchFamily="18" charset="2"/>
              </a:rPr>
              <a:t></a:t>
            </a:r>
            <a:r>
              <a:rPr lang="it-IT" altLang="it-IT" sz="2100" dirty="0"/>
              <a:t> </a:t>
            </a:r>
            <a:r>
              <a:rPr lang="it-IT" altLang="it-IT" sz="2100" i="1" dirty="0"/>
              <a:t>SICUREZZA ETERODETERMINATA</a:t>
            </a:r>
            <a:r>
              <a:rPr lang="it-IT" altLang="it-IT" sz="2100" dirty="0"/>
              <a:t> </a:t>
            </a:r>
          </a:p>
          <a:p>
            <a:pPr>
              <a:defRPr/>
            </a:pPr>
            <a:endParaRPr lang="it-IT" altLang="it-IT" sz="2100" dirty="0"/>
          </a:p>
          <a:p>
            <a:pPr>
              <a:defRPr/>
            </a:pPr>
            <a:r>
              <a:rPr lang="it-IT" altLang="it-IT" sz="2100" dirty="0"/>
              <a:t>(2) NORMATIVA ANNI ‘70  </a:t>
            </a:r>
            <a:r>
              <a:rPr lang="it-IT" altLang="it-IT" sz="2100" dirty="0">
                <a:sym typeface="Symbol" panose="05050102010706020507" pitchFamily="18" charset="2"/>
              </a:rPr>
              <a:t></a:t>
            </a:r>
            <a:r>
              <a:rPr lang="it-IT" altLang="it-IT" sz="2100" dirty="0"/>
              <a:t> </a:t>
            </a:r>
            <a:r>
              <a:rPr lang="it-IT" altLang="it-IT" sz="2100" i="1" dirty="0"/>
              <a:t>SICUREZZA COGESTITA</a:t>
            </a:r>
            <a:r>
              <a:rPr lang="it-IT" altLang="it-IT" sz="2100" dirty="0"/>
              <a:t> </a:t>
            </a:r>
          </a:p>
          <a:p>
            <a:pPr>
              <a:defRPr/>
            </a:pPr>
            <a:endParaRPr lang="it-IT" altLang="it-IT" sz="2100" dirty="0"/>
          </a:p>
          <a:p>
            <a:pPr>
              <a:defRPr/>
            </a:pPr>
            <a:r>
              <a:rPr lang="it-IT" altLang="it-IT" sz="2100" dirty="0"/>
              <a:t>(3) NORMATIVA ATTUALE </a:t>
            </a:r>
            <a:r>
              <a:rPr lang="it-IT" altLang="it-IT" sz="2100" dirty="0">
                <a:sym typeface="Symbol" panose="05050102010706020507" pitchFamily="18" charset="2"/>
              </a:rPr>
              <a:t></a:t>
            </a:r>
            <a:r>
              <a:rPr lang="it-IT" altLang="it-IT" sz="2100" dirty="0"/>
              <a:t> </a:t>
            </a:r>
            <a:r>
              <a:rPr lang="it-IT" altLang="it-IT" sz="2100" i="1" dirty="0"/>
              <a:t>SICUREZZA COGESTITA</a:t>
            </a:r>
          </a:p>
          <a:p>
            <a:pPr marL="0" indent="0">
              <a:buFontTx/>
              <a:buNone/>
              <a:defRPr/>
            </a:pPr>
            <a:r>
              <a:rPr lang="it-IT" altLang="it-IT" sz="2100" i="1" dirty="0"/>
              <a:t>     (d.lgs. n. 626/1994 e poi d.lgs. n. 81/2008)</a:t>
            </a:r>
            <a:endParaRPr lang="it-IT" altLang="it-IT" sz="21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1AB31145-AF34-ED4F-3E68-E8920E5928AB}"/>
              </a:ext>
            </a:extLst>
          </p:cNvPr>
          <p:cNvSpPr>
            <a:spLocks noGrp="1" noChangeArrowheads="1"/>
          </p:cNvSpPr>
          <p:nvPr>
            <p:ph type="title"/>
          </p:nvPr>
        </p:nvSpPr>
        <p:spPr>
          <a:xfrm>
            <a:off x="457200" y="274638"/>
            <a:ext cx="8229600" cy="562074"/>
          </a:xfrm>
        </p:spPr>
        <p:txBody>
          <a:bodyPr/>
          <a:lstStyle/>
          <a:p>
            <a:r>
              <a:rPr lang="it-IT" altLang="it-IT" sz="2000" dirty="0"/>
              <a:t>D.Lgs. n. 81/2008. Datore di lavoro e sistema degli appalti</a:t>
            </a:r>
          </a:p>
        </p:txBody>
      </p:sp>
      <p:sp>
        <p:nvSpPr>
          <p:cNvPr id="47107" name="Rectangle 3">
            <a:extLst>
              <a:ext uri="{FF2B5EF4-FFF2-40B4-BE49-F238E27FC236}">
                <a16:creationId xmlns:a16="http://schemas.microsoft.com/office/drawing/2014/main" id="{3B06849F-03A9-D8F0-41E3-2EE179D928F9}"/>
              </a:ext>
            </a:extLst>
          </p:cNvPr>
          <p:cNvSpPr>
            <a:spLocks noGrp="1" noChangeArrowheads="1"/>
          </p:cNvSpPr>
          <p:nvPr>
            <p:ph type="body" idx="1"/>
          </p:nvPr>
        </p:nvSpPr>
        <p:spPr>
          <a:xfrm>
            <a:off x="323528" y="836712"/>
            <a:ext cx="8568952" cy="5904656"/>
          </a:xfrm>
        </p:spPr>
        <p:txBody>
          <a:bodyPr/>
          <a:lstStyle/>
          <a:p>
            <a:pPr marL="609600" indent="-609600">
              <a:lnSpc>
                <a:spcPct val="80000"/>
              </a:lnSpc>
              <a:buFontTx/>
              <a:buNone/>
              <a:defRPr/>
            </a:pPr>
            <a:r>
              <a:rPr lang="it-IT" altLang="it-IT" sz="1800" dirty="0"/>
              <a:t>	In particolare, datore di lavoro committente deve:</a:t>
            </a:r>
          </a:p>
          <a:p>
            <a:pPr marL="609600" indent="-609600">
              <a:lnSpc>
                <a:spcPct val="80000"/>
              </a:lnSpc>
              <a:buFontTx/>
              <a:buNone/>
              <a:defRPr/>
            </a:pPr>
            <a:r>
              <a:rPr lang="it-IT" altLang="it-IT" sz="1800" dirty="0"/>
              <a:t>	</a:t>
            </a:r>
          </a:p>
          <a:p>
            <a:pPr marL="609600" indent="-609600" algn="just">
              <a:lnSpc>
                <a:spcPct val="80000"/>
              </a:lnSpc>
              <a:buFontTx/>
              <a:buNone/>
              <a:defRPr/>
            </a:pPr>
            <a:r>
              <a:rPr lang="it-IT" altLang="it-IT" sz="1800" dirty="0"/>
              <a:t>	</a:t>
            </a:r>
            <a:r>
              <a:rPr lang="it-IT" altLang="it-IT" sz="1800" dirty="0">
                <a:effectLst>
                  <a:outerShdw blurRad="38100" dist="38100" dir="2700000" algn="tl">
                    <a:srgbClr val="C0C0C0"/>
                  </a:outerShdw>
                </a:effectLst>
              </a:rPr>
              <a:t>(A) </a:t>
            </a:r>
            <a:r>
              <a:rPr lang="it-IT" altLang="it-IT" sz="1800" u="sng" dirty="0">
                <a:effectLst>
                  <a:outerShdw blurRad="38100" dist="38100" dir="2700000" algn="tl">
                    <a:srgbClr val="000000">
                      <a:alpha val="43137"/>
                    </a:srgbClr>
                  </a:outerShdw>
                </a:effectLst>
              </a:rPr>
              <a:t>verificare idoneità tecnico professionale</a:t>
            </a:r>
            <a:r>
              <a:rPr lang="it-IT" altLang="it-IT" sz="1800" dirty="0">
                <a:effectLst>
                  <a:outerShdw blurRad="38100" dist="38100" dir="2700000" algn="tl">
                    <a:srgbClr val="000000">
                      <a:alpha val="43137"/>
                    </a:srgbClr>
                  </a:outerShdw>
                </a:effectLst>
              </a:rPr>
              <a:t> delle imprese appaltatrici o somministratrici o dei lavoratori autonomi in relazione ai lavori da affidare</a:t>
            </a:r>
            <a:r>
              <a:rPr lang="it-IT" altLang="it-IT" sz="1800" dirty="0">
                <a:effectLst>
                  <a:outerShdw blurRad="38100" dist="38100" dir="2700000" algn="tl">
                    <a:srgbClr val="C0C0C0"/>
                  </a:outerShdw>
                </a:effectLst>
              </a:rPr>
              <a:t> </a:t>
            </a:r>
          </a:p>
          <a:p>
            <a:pPr marL="609600" indent="-609600" algn="just">
              <a:lnSpc>
                <a:spcPct val="80000"/>
              </a:lnSpc>
              <a:buFontTx/>
              <a:buNone/>
              <a:defRPr/>
            </a:pPr>
            <a:r>
              <a:rPr lang="it-IT" altLang="it-IT" sz="1800" dirty="0">
                <a:effectLst>
                  <a:outerShdw blurRad="38100" dist="38100" dir="2700000" algn="tl">
                    <a:srgbClr val="C0C0C0"/>
                  </a:outerShdw>
                </a:effectLst>
              </a:rPr>
              <a:t>	- secondo modalità e criteri previsti dal d.p.r. sul sistema di qualificazione delle imprese (cfr. art. 6, c. 8, lett. g e art. 27, d.lgs. n. 81/2008);          </a:t>
            </a:r>
          </a:p>
          <a:p>
            <a:pPr marL="609600" indent="-609600" algn="just">
              <a:lnSpc>
                <a:spcPct val="80000"/>
              </a:lnSpc>
              <a:buFontTx/>
              <a:buNone/>
              <a:defRPr/>
            </a:pPr>
            <a:r>
              <a:rPr lang="it-IT" altLang="it-IT" sz="1800" dirty="0">
                <a:effectLst>
                  <a:outerShdw blurRad="38100" dist="38100" dir="2700000" algn="tl">
                    <a:srgbClr val="C0C0C0"/>
                  </a:outerShdw>
                </a:effectLst>
              </a:rPr>
              <a:t>	- fino alla entrata in vigore del d.p.r., la verifica si esegue acquisendo: </a:t>
            </a:r>
          </a:p>
          <a:p>
            <a:pPr marL="609600" indent="-609600" algn="just">
              <a:lnSpc>
                <a:spcPct val="80000"/>
              </a:lnSpc>
              <a:buFontTx/>
              <a:buNone/>
              <a:defRPr/>
            </a:pPr>
            <a:r>
              <a:rPr lang="it-IT" altLang="it-IT" sz="1800" dirty="0">
                <a:effectLst>
                  <a:outerShdw blurRad="38100" dist="38100" dir="2700000" algn="tl">
                    <a:srgbClr val="C0C0C0"/>
                  </a:outerShdw>
                </a:effectLst>
              </a:rPr>
              <a:t>	(1) certificato di iscrizione alla CCIA </a:t>
            </a:r>
          </a:p>
          <a:p>
            <a:pPr marL="609600" indent="-609600" algn="just">
              <a:lnSpc>
                <a:spcPct val="80000"/>
              </a:lnSpc>
              <a:buFontTx/>
              <a:buNone/>
              <a:defRPr/>
            </a:pPr>
            <a:r>
              <a:rPr lang="it-IT" altLang="it-IT" sz="1800" dirty="0">
                <a:effectLst>
                  <a:outerShdw blurRad="38100" dist="38100" dir="2700000" algn="tl">
                    <a:srgbClr val="C0C0C0"/>
                  </a:outerShdw>
                </a:effectLst>
              </a:rPr>
              <a:t>	(2) autocertificazione dell'impresa appaltatrice o dei lavoratori autonomi del possesso dei requisiti di idoneità tecnico professionale, ai sensi dell'art. 47, d.p.r. n. 445/2000</a:t>
            </a:r>
          </a:p>
          <a:p>
            <a:pPr marL="609600" indent="-609600" algn="just">
              <a:lnSpc>
                <a:spcPct val="80000"/>
              </a:lnSpc>
              <a:buFontTx/>
              <a:buNone/>
              <a:defRPr/>
            </a:pPr>
            <a:endParaRPr lang="it-IT" altLang="it-IT" sz="1800" dirty="0">
              <a:effectLst>
                <a:outerShdw blurRad="38100" dist="38100" dir="2700000" algn="tl">
                  <a:srgbClr val="C0C0C0"/>
                </a:outerShdw>
              </a:effectLst>
            </a:endParaRPr>
          </a:p>
          <a:p>
            <a:pPr marL="609600" indent="-609600" algn="just">
              <a:lnSpc>
                <a:spcPct val="80000"/>
              </a:lnSpc>
              <a:buFontTx/>
              <a:buNone/>
              <a:defRPr/>
            </a:pPr>
            <a:r>
              <a:rPr lang="it-IT" altLang="it-IT" sz="1800" dirty="0">
                <a:effectLst>
                  <a:outerShdw blurRad="38100" dist="38100" dir="2700000" algn="tl">
                    <a:srgbClr val="C0C0C0"/>
                  </a:outerShdw>
                </a:effectLst>
              </a:rPr>
              <a:t>	(B) </a:t>
            </a:r>
            <a:r>
              <a:rPr lang="it-IT" altLang="it-IT" sz="1800" u="sng" dirty="0">
                <a:effectLst>
                  <a:outerShdw blurRad="38100" dist="38100" dir="2700000" algn="tl">
                    <a:srgbClr val="C0C0C0"/>
                  </a:outerShdw>
                </a:effectLst>
              </a:rPr>
              <a:t>fornire agli stessi soggetti dettagliate informazioni sui rischi specifici esistenti nell’ambiente in cui sono destinati ad operare e sulle misure di prevenzione e di emergenza adottate in relazione alla propria attività</a:t>
            </a:r>
            <a:r>
              <a:rPr lang="it-IT" altLang="it-IT" sz="1800" dirty="0">
                <a:effectLst>
                  <a:outerShdw blurRad="38100" dist="38100" dir="2700000" algn="tl">
                    <a:srgbClr val="C0C0C0"/>
                  </a:outerShdw>
                </a:effectLst>
              </a:rPr>
              <a:t> </a:t>
            </a:r>
          </a:p>
          <a:p>
            <a:pPr marL="609600" indent="-609600" algn="just">
              <a:lnSpc>
                <a:spcPct val="80000"/>
              </a:lnSpc>
              <a:buFontTx/>
              <a:buNone/>
              <a:defRPr/>
            </a:pPr>
            <a:r>
              <a:rPr lang="it-IT" altLang="it-IT" sz="1800" dirty="0">
                <a:effectLst>
                  <a:outerShdw blurRad="38100" dist="38100" dir="2700000" algn="tl">
                    <a:srgbClr val="C0C0C0"/>
                  </a:outerShdw>
                </a:effectLst>
              </a:rPr>
              <a:t>	→ informazioni precise e funzionali e non generiche evasive, idonee a garantire una conoscenza esauriente della situazione ambientale in cui appaltatore e/o lavoratore autonomo dovranno svolgere la propria attività. </a:t>
            </a:r>
            <a:r>
              <a:rPr lang="it-IT" altLang="it-IT" sz="1800" u="sng" dirty="0">
                <a:effectLst>
                  <a:outerShdw blurRad="38100" dist="38100" dir="2700000" algn="tl">
                    <a:srgbClr val="C0C0C0"/>
                  </a:outerShdw>
                </a:effectLst>
              </a:rPr>
              <a:t>Tale obbligo non si estende ai rischi propri delle attività delle singole imprese appaltatrici</a:t>
            </a:r>
            <a:r>
              <a:rPr lang="it-IT" altLang="it-IT" sz="1800" dirty="0">
                <a:effectLst>
                  <a:outerShdw blurRad="38100" dist="38100" dir="2700000" algn="tl">
                    <a:srgbClr val="C0C0C0"/>
                  </a:outerShdw>
                </a:effectLst>
              </a:rPr>
              <a:t>. </a:t>
            </a:r>
          </a:p>
          <a:p>
            <a:pPr marL="609600" indent="-609600" algn="just">
              <a:lnSpc>
                <a:spcPct val="80000"/>
              </a:lnSpc>
              <a:buFontTx/>
              <a:buNone/>
              <a:defRPr/>
            </a:pPr>
            <a:r>
              <a:rPr lang="it-IT" altLang="it-IT" sz="1800" dirty="0">
                <a:effectLst>
                  <a:outerShdw blurRad="38100" dist="38100" dir="2700000" algn="tl">
                    <a:srgbClr val="C0C0C0"/>
                  </a:outerShdw>
                </a:effectLst>
              </a:rPr>
              <a:t>	</a:t>
            </a:r>
            <a:r>
              <a:rPr lang="it-IT" altLang="it-IT" sz="1800" u="sng" dirty="0">
                <a:effectLst>
                  <a:outerShdw blurRad="38100" dist="38100" dir="2700000" algn="tl">
                    <a:srgbClr val="C0C0C0"/>
                  </a:outerShdw>
                </a:effectLst>
              </a:rPr>
              <a:t>Il committente non è tenuto a informare i singoli dipendenti dell’appaltatore</a:t>
            </a:r>
            <a:r>
              <a:rPr lang="it-IT" altLang="it-IT" sz="1800" dirty="0">
                <a:effectLst>
                  <a:outerShdw blurRad="38100" dist="38100" dir="2700000" algn="tl">
                    <a:srgbClr val="C0C0C0"/>
                  </a:outerShdw>
                </a:effectLst>
              </a:rPr>
              <a:t>, poiché i doveri reciproci di informazione e collaborazione sono posti a livello esclusivamente inter-datoriale. </a:t>
            </a:r>
          </a:p>
          <a:p>
            <a:pPr marL="609600" indent="-609600" algn="just">
              <a:lnSpc>
                <a:spcPct val="80000"/>
              </a:lnSpc>
              <a:buFontTx/>
              <a:buNone/>
              <a:defRPr/>
            </a:pPr>
            <a:endParaRPr lang="it-IT" altLang="it-IT" sz="1800" dirty="0">
              <a:effectLst>
                <a:outerShdw blurRad="38100" dist="38100" dir="2700000" algn="tl">
                  <a:srgbClr val="C0C0C0"/>
                </a:outerShdw>
              </a:effectLst>
            </a:endParaRPr>
          </a:p>
          <a:p>
            <a:pPr marL="609600" indent="-609600" algn="just">
              <a:lnSpc>
                <a:spcPct val="80000"/>
              </a:lnSpc>
              <a:buFontTx/>
              <a:buNone/>
              <a:defRPr/>
            </a:pPr>
            <a:r>
              <a:rPr lang="it-IT" altLang="it-IT" sz="1800" dirty="0">
                <a:effectLst>
                  <a:outerShdw blurRad="38100" dist="38100" dir="2700000" algn="tl">
                    <a:srgbClr val="C0C0C0"/>
                  </a:outerShdw>
                </a:effectLst>
              </a:rPr>
              <a:t>	</a:t>
            </a:r>
          </a:p>
          <a:p>
            <a:pPr marL="609600" indent="-609600" algn="just">
              <a:lnSpc>
                <a:spcPct val="80000"/>
              </a:lnSpc>
              <a:buFontTx/>
              <a:buNone/>
              <a:defRPr/>
            </a:pPr>
            <a:endParaRPr lang="it-IT" altLang="it-IT" sz="1800" dirty="0">
              <a:effectLst>
                <a:outerShdw blurRad="38100" dist="38100" dir="2700000" algn="tl">
                  <a:srgbClr val="C0C0C0"/>
                </a:outerShdw>
              </a:effectLst>
            </a:endParaRPr>
          </a:p>
          <a:p>
            <a:pPr marL="609600" indent="-609600" algn="just">
              <a:lnSpc>
                <a:spcPct val="80000"/>
              </a:lnSpc>
              <a:buFontTx/>
              <a:buNone/>
              <a:defRPr/>
            </a:pPr>
            <a:endParaRPr lang="it-IT" altLang="it-IT" sz="1800" dirty="0">
              <a:effectLst>
                <a:outerShdw blurRad="38100" dist="38100" dir="2700000" algn="tl">
                  <a:srgbClr val="C0C0C0"/>
                </a:outerShdw>
              </a:effectLst>
            </a:endParaRPr>
          </a:p>
          <a:p>
            <a:pPr marL="609600" indent="-609600" algn="just">
              <a:lnSpc>
                <a:spcPct val="80000"/>
              </a:lnSpc>
              <a:defRPr/>
            </a:pPr>
            <a:endParaRPr lang="it-IT" altLang="it-IT" sz="1800" dirty="0">
              <a:effectLst>
                <a:outerShdw blurRad="38100" dist="38100" dir="2700000" algn="tl">
                  <a:srgbClr val="C0C0C0"/>
                </a:outerShdw>
              </a:effectLst>
            </a:endParaRPr>
          </a:p>
          <a:p>
            <a:pPr marL="609600" indent="-609600" algn="just">
              <a:lnSpc>
                <a:spcPct val="80000"/>
              </a:lnSpc>
              <a:buFontTx/>
              <a:buNone/>
              <a:defRPr/>
            </a:pPr>
            <a:r>
              <a:rPr lang="it-IT" altLang="it-IT" sz="1800" dirty="0">
                <a:effectLst>
                  <a:outerShdw blurRad="38100" dist="38100" dir="2700000" algn="tl">
                    <a:srgbClr val="C0C0C0"/>
                  </a:outerShdw>
                </a:effectLst>
              </a:rPr>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8DD6F819-83F7-04D7-4530-424E048B7239}"/>
              </a:ext>
            </a:extLst>
          </p:cNvPr>
          <p:cNvSpPr>
            <a:spLocks noGrp="1" noChangeArrowheads="1"/>
          </p:cNvSpPr>
          <p:nvPr>
            <p:ph type="title"/>
          </p:nvPr>
        </p:nvSpPr>
        <p:spPr>
          <a:xfrm>
            <a:off x="457200" y="274638"/>
            <a:ext cx="8229600" cy="490537"/>
          </a:xfrm>
        </p:spPr>
        <p:txBody>
          <a:bodyPr/>
          <a:lstStyle/>
          <a:p>
            <a:r>
              <a:rPr lang="it-IT" altLang="it-IT" sz="2000" dirty="0"/>
              <a:t>D.Lgs. n. 81/2008. Datore di lavoro e sistema degli appalti</a:t>
            </a:r>
          </a:p>
        </p:txBody>
      </p:sp>
      <p:sp>
        <p:nvSpPr>
          <p:cNvPr id="47107" name="Rectangle 3">
            <a:extLst>
              <a:ext uri="{FF2B5EF4-FFF2-40B4-BE49-F238E27FC236}">
                <a16:creationId xmlns:a16="http://schemas.microsoft.com/office/drawing/2014/main" id="{69E5B29C-0AEE-B16E-357A-EA2ACE842CA5}"/>
              </a:ext>
            </a:extLst>
          </p:cNvPr>
          <p:cNvSpPr>
            <a:spLocks noGrp="1" noChangeArrowheads="1"/>
          </p:cNvSpPr>
          <p:nvPr>
            <p:ph type="body" idx="1"/>
          </p:nvPr>
        </p:nvSpPr>
        <p:spPr>
          <a:xfrm>
            <a:off x="107504" y="1052513"/>
            <a:ext cx="8856984" cy="5530850"/>
          </a:xfrm>
        </p:spPr>
        <p:txBody>
          <a:bodyPr/>
          <a:lstStyle/>
          <a:p>
            <a:pPr marL="609600" indent="-609600">
              <a:lnSpc>
                <a:spcPct val="80000"/>
              </a:lnSpc>
              <a:buFontTx/>
              <a:buNone/>
              <a:defRPr/>
            </a:pPr>
            <a:r>
              <a:rPr lang="it-IT" altLang="it-IT" sz="1800" dirty="0"/>
              <a:t>		</a:t>
            </a:r>
          </a:p>
          <a:p>
            <a:pPr marL="609600" indent="-609600" algn="just">
              <a:lnSpc>
                <a:spcPct val="80000"/>
              </a:lnSpc>
              <a:buFontTx/>
              <a:buNone/>
              <a:defRPr/>
            </a:pPr>
            <a:r>
              <a:rPr lang="it-IT" altLang="it-IT" sz="1800" dirty="0"/>
              <a:t>	</a:t>
            </a:r>
            <a:r>
              <a:rPr lang="it-IT" altLang="it-IT" sz="1800" dirty="0">
                <a:effectLst>
                  <a:outerShdw blurRad="38100" dist="38100" dir="2700000" algn="tl">
                    <a:srgbClr val="000000">
                      <a:alpha val="43137"/>
                    </a:srgbClr>
                  </a:outerShdw>
                </a:effectLst>
              </a:rPr>
              <a:t>(C) coordinare interventi di protezione/prevenzione dai rischi cui sono esposti i lavoratori, informandosi anche al fine di eliminare rischi dovuti a interferenze tra i lavori delle diverse imprese coinvolte in esecuzione dell’opera complessiva</a:t>
            </a:r>
            <a:r>
              <a:rPr lang="it-IT" altLang="it-IT" sz="1800" dirty="0"/>
              <a:t>;</a:t>
            </a:r>
            <a:endParaRPr lang="it-IT" altLang="it-IT" sz="1800" dirty="0">
              <a:effectLst>
                <a:outerShdw blurRad="38100" dist="38100" dir="2700000" algn="tl">
                  <a:srgbClr val="C0C0C0"/>
                </a:outerShdw>
              </a:effectLst>
            </a:endParaRPr>
          </a:p>
          <a:p>
            <a:pPr marL="609600" indent="-609600" algn="just">
              <a:lnSpc>
                <a:spcPct val="80000"/>
              </a:lnSpc>
              <a:buFontTx/>
              <a:buNone/>
              <a:defRPr/>
            </a:pPr>
            <a:r>
              <a:rPr lang="it-IT" altLang="it-IT" sz="1800" dirty="0">
                <a:effectLst>
                  <a:outerShdw blurRad="38100" dist="38100" dir="2700000" algn="tl">
                    <a:srgbClr val="C0C0C0"/>
                  </a:outerShdw>
                </a:effectLst>
                <a:sym typeface="Symbol" panose="05050102010706020507" pitchFamily="18" charset="2"/>
              </a:rPr>
              <a:t>     </a:t>
            </a:r>
          </a:p>
          <a:p>
            <a:pPr marL="609600" indent="-609600" algn="just">
              <a:lnSpc>
                <a:spcPct val="80000"/>
              </a:lnSpc>
              <a:buFontTx/>
              <a:buNone/>
              <a:defRPr/>
            </a:pPr>
            <a:r>
              <a:rPr lang="it-IT" altLang="it-IT" sz="1800" dirty="0">
                <a:effectLst>
                  <a:outerShdw blurRad="38100" dist="38100" dir="2700000" algn="tl">
                    <a:srgbClr val="C0C0C0"/>
                  </a:outerShdw>
                </a:effectLst>
                <a:sym typeface="Symbol" panose="05050102010706020507" pitchFamily="18" charset="2"/>
              </a:rPr>
              <a:t>      </a:t>
            </a:r>
            <a:r>
              <a:rPr lang="it-IT" altLang="it-IT" sz="1800" dirty="0">
                <a:effectLst>
                  <a:outerShdw blurRad="38100" dist="38100" dir="2700000" algn="tl">
                    <a:srgbClr val="C0C0C0"/>
                  </a:outerShdw>
                </a:effectLst>
              </a:rPr>
              <a:t>(D) </a:t>
            </a:r>
            <a:r>
              <a:rPr lang="it-IT" altLang="it-IT" sz="1800" b="1" dirty="0">
                <a:effectLst>
                  <a:outerShdw blurRad="38100" dist="38100" dir="2700000" algn="tl">
                    <a:srgbClr val="C0C0C0"/>
                  </a:outerShdw>
                </a:effectLst>
              </a:rPr>
              <a:t>elaborare DUVRI</a:t>
            </a:r>
            <a:r>
              <a:rPr lang="it-IT" altLang="it-IT" sz="1800" dirty="0">
                <a:effectLst>
                  <a:outerShdw blurRad="38100" dist="38100" dir="2700000" algn="tl">
                    <a:srgbClr val="C0C0C0"/>
                  </a:outerShdw>
                </a:effectLst>
              </a:rPr>
              <a:t> – (documento unico di valutazione dei rischi) che deve:</a:t>
            </a:r>
          </a:p>
          <a:p>
            <a:pPr marL="609600" indent="-609600" algn="just">
              <a:lnSpc>
                <a:spcPct val="80000"/>
              </a:lnSpc>
              <a:buFontTx/>
              <a:buNone/>
              <a:defRPr/>
            </a:pPr>
            <a:r>
              <a:rPr lang="it-IT" altLang="it-IT" sz="1800" dirty="0">
                <a:effectLst>
                  <a:outerShdw blurRad="38100" dist="38100" dir="2700000" algn="tl">
                    <a:srgbClr val="C0C0C0"/>
                  </a:outerShdw>
                </a:effectLst>
              </a:rPr>
              <a:t>      (1) individuare criticità determinate da compresenza </a:t>
            </a:r>
          </a:p>
          <a:p>
            <a:pPr marL="609600" indent="-609600" algn="just">
              <a:lnSpc>
                <a:spcPct val="80000"/>
              </a:lnSpc>
              <a:buFontTx/>
              <a:buNone/>
              <a:defRPr/>
            </a:pPr>
            <a:r>
              <a:rPr lang="it-IT" altLang="it-IT" sz="1800" dirty="0">
                <a:effectLst>
                  <a:outerShdw blurRad="38100" dist="38100" dir="2700000" algn="tl">
                    <a:srgbClr val="C0C0C0"/>
                  </a:outerShdw>
                </a:effectLst>
              </a:rPr>
              <a:t>      (2) indicare misure adottate per eliminare o minimizzare i rischi interferenziali. </a:t>
            </a:r>
          </a:p>
          <a:p>
            <a:pPr marL="609600" indent="-609600" algn="just">
              <a:lnSpc>
                <a:spcPct val="80000"/>
              </a:lnSpc>
              <a:buFontTx/>
              <a:buNone/>
              <a:defRPr/>
            </a:pPr>
            <a:r>
              <a:rPr lang="it-IT" altLang="it-IT" sz="1800" dirty="0">
                <a:effectLst>
                  <a:outerShdw blurRad="38100" dist="38100" dir="2700000" algn="tl">
                    <a:srgbClr val="C0C0C0"/>
                  </a:outerShdw>
                </a:effectLst>
              </a:rPr>
              <a:t>	→ razionalizzazione degli spazi di lavoro (suddivisione per aree di competenza)  </a:t>
            </a:r>
          </a:p>
          <a:p>
            <a:pPr marL="609600" indent="-609600" algn="just">
              <a:lnSpc>
                <a:spcPct val="80000"/>
              </a:lnSpc>
              <a:buFontTx/>
              <a:buNone/>
              <a:defRPr/>
            </a:pPr>
            <a:r>
              <a:rPr lang="it-IT" altLang="it-IT" sz="1800" dirty="0">
                <a:effectLst>
                  <a:outerShdw blurRad="38100" dist="38100" dir="2700000" algn="tl">
                    <a:srgbClr val="C0C0C0"/>
                  </a:outerShdw>
                </a:effectLst>
              </a:rPr>
              <a:t>              e/o</a:t>
            </a:r>
          </a:p>
          <a:p>
            <a:pPr marL="609600" indent="-609600" algn="just">
              <a:lnSpc>
                <a:spcPct val="80000"/>
              </a:lnSpc>
              <a:buFontTx/>
              <a:buNone/>
              <a:defRPr/>
            </a:pPr>
            <a:r>
              <a:rPr lang="it-IT" altLang="it-IT" sz="1800" dirty="0">
                <a:effectLst>
                  <a:outerShdw blurRad="38100" dist="38100" dir="2700000" algn="tl">
                    <a:srgbClr val="C0C0C0"/>
                  </a:outerShdw>
                </a:effectLst>
              </a:rPr>
              <a:t>          → razionalizzazione dei tempi di lavoro (cronoprogramma) </a:t>
            </a:r>
          </a:p>
          <a:p>
            <a:pPr marL="609600" indent="-609600" algn="just">
              <a:lnSpc>
                <a:spcPct val="80000"/>
              </a:lnSpc>
              <a:buFontTx/>
              <a:buNone/>
              <a:defRPr/>
            </a:pPr>
            <a:r>
              <a:rPr lang="it-IT" altLang="it-IT" sz="1800" dirty="0">
                <a:effectLst>
                  <a:outerShdw blurRad="38100" dist="38100" dir="2700000" algn="tl">
                    <a:srgbClr val="C0C0C0"/>
                  </a:outerShdw>
                </a:effectLst>
              </a:rPr>
              <a:t>	</a:t>
            </a:r>
          </a:p>
          <a:p>
            <a:pPr marL="609600" indent="-609600" algn="just">
              <a:lnSpc>
                <a:spcPct val="80000"/>
              </a:lnSpc>
              <a:buFontTx/>
              <a:buNone/>
              <a:defRPr/>
            </a:pPr>
            <a:r>
              <a:rPr lang="it-IT" altLang="it-IT" sz="1800" dirty="0">
                <a:effectLst>
                  <a:outerShdw blurRad="38100" dist="38100" dir="2700000" algn="tl">
                    <a:srgbClr val="C0C0C0"/>
                  </a:outerShdw>
                </a:effectLst>
              </a:rPr>
              <a:t>	Ogni impresa deve comunicare rischi trasmissibili; committente deve tradurre e coordinare questi dati. </a:t>
            </a:r>
          </a:p>
          <a:p>
            <a:pPr marL="609600" indent="-609600" algn="just">
              <a:lnSpc>
                <a:spcPct val="80000"/>
              </a:lnSpc>
              <a:buFontTx/>
              <a:buNone/>
              <a:defRPr/>
            </a:pPr>
            <a:endParaRPr lang="it-IT" altLang="it-IT" sz="1800" dirty="0">
              <a:effectLst>
                <a:outerShdw blurRad="38100" dist="38100" dir="2700000" algn="tl">
                  <a:srgbClr val="C0C0C0"/>
                </a:outerShdw>
              </a:effectLst>
            </a:endParaRPr>
          </a:p>
          <a:p>
            <a:pPr marL="609600" indent="-609600" algn="just">
              <a:lnSpc>
                <a:spcPct val="80000"/>
              </a:lnSpc>
              <a:buFontTx/>
              <a:buNone/>
              <a:defRPr/>
            </a:pPr>
            <a:r>
              <a:rPr lang="it-IT" altLang="it-IT" sz="1800" dirty="0">
                <a:effectLst>
                  <a:outerShdw blurRad="38100" dist="38100" dir="2700000" algn="tl">
                    <a:srgbClr val="C0C0C0"/>
                  </a:outerShdw>
                </a:effectLst>
              </a:rPr>
              <a:t>         Il DUVRI è allegato al contratto di appalto o di opera, a pena di nullità. </a:t>
            </a:r>
          </a:p>
          <a:p>
            <a:pPr marL="609600" indent="-609600" algn="just">
              <a:lnSpc>
                <a:spcPct val="80000"/>
              </a:lnSpc>
              <a:buFontTx/>
              <a:buNone/>
              <a:defRPr/>
            </a:pPr>
            <a:endParaRPr lang="it-IT" altLang="it-IT" sz="1800" dirty="0">
              <a:effectLst>
                <a:outerShdw blurRad="38100" dist="38100" dir="2700000" algn="tl">
                  <a:srgbClr val="C0C0C0"/>
                </a:outerShdw>
              </a:effectLst>
            </a:endParaRPr>
          </a:p>
          <a:p>
            <a:pPr marL="609600" indent="-609600" algn="just">
              <a:lnSpc>
                <a:spcPct val="80000"/>
              </a:lnSpc>
              <a:buFontTx/>
              <a:buNone/>
              <a:defRPr/>
            </a:pPr>
            <a:r>
              <a:rPr lang="it-IT" altLang="it-IT" sz="1800" dirty="0">
                <a:effectLst>
                  <a:outerShdw blurRad="38100" dist="38100" dir="2700000" algn="tl">
                    <a:srgbClr val="C0C0C0"/>
                  </a:outerShdw>
                </a:effectLst>
              </a:rPr>
              <a:t>		</a:t>
            </a:r>
          </a:p>
          <a:p>
            <a:pPr marL="609600" indent="-609600">
              <a:lnSpc>
                <a:spcPct val="80000"/>
              </a:lnSpc>
              <a:buFontTx/>
              <a:buNone/>
              <a:defRPr/>
            </a:pPr>
            <a:endParaRPr lang="it-IT" altLang="it-IT" sz="1800" dirty="0">
              <a:effectLst>
                <a:outerShdw blurRad="38100" dist="38100" dir="2700000" algn="tl">
                  <a:srgbClr val="C0C0C0"/>
                </a:outerShdw>
              </a:effectLs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EA42D356-D862-ADE5-271A-A13323CCC9E3}"/>
              </a:ext>
            </a:extLst>
          </p:cNvPr>
          <p:cNvSpPr>
            <a:spLocks noGrp="1" noChangeArrowheads="1"/>
          </p:cNvSpPr>
          <p:nvPr>
            <p:ph type="title"/>
          </p:nvPr>
        </p:nvSpPr>
        <p:spPr>
          <a:xfrm>
            <a:off x="457200" y="260350"/>
            <a:ext cx="8229600" cy="720725"/>
          </a:xfrm>
        </p:spPr>
        <p:txBody>
          <a:bodyPr/>
          <a:lstStyle/>
          <a:p>
            <a:r>
              <a:rPr lang="it-IT" altLang="it-IT" sz="2000" dirty="0"/>
              <a:t>D.Lgs. n. 81/2008. Datore di lavoro e sistema degli appalti</a:t>
            </a:r>
          </a:p>
        </p:txBody>
      </p:sp>
      <p:sp>
        <p:nvSpPr>
          <p:cNvPr id="48131" name="Rectangle 3">
            <a:extLst>
              <a:ext uri="{FF2B5EF4-FFF2-40B4-BE49-F238E27FC236}">
                <a16:creationId xmlns:a16="http://schemas.microsoft.com/office/drawing/2014/main" id="{EE6D7022-73C8-25AE-B3A5-E90BD1AF093B}"/>
              </a:ext>
            </a:extLst>
          </p:cNvPr>
          <p:cNvSpPr>
            <a:spLocks noGrp="1" noChangeArrowheads="1"/>
          </p:cNvSpPr>
          <p:nvPr>
            <p:ph type="body" idx="1"/>
          </p:nvPr>
        </p:nvSpPr>
        <p:spPr>
          <a:xfrm>
            <a:off x="107504" y="1052512"/>
            <a:ext cx="8928992" cy="5472831"/>
          </a:xfrm>
        </p:spPr>
        <p:txBody>
          <a:bodyPr/>
          <a:lstStyle/>
          <a:p>
            <a:pPr>
              <a:buFontTx/>
              <a:buNone/>
              <a:defRPr/>
            </a:pPr>
            <a:endParaRPr lang="it-IT" altLang="it-IT" sz="1800" dirty="0">
              <a:effectLst>
                <a:outerShdw blurRad="38100" dist="38100" dir="2700000" algn="tl">
                  <a:srgbClr val="C0C0C0"/>
                </a:outerShdw>
              </a:effectLst>
            </a:endParaRPr>
          </a:p>
          <a:p>
            <a:pPr>
              <a:buFontTx/>
              <a:buNone/>
              <a:defRPr/>
            </a:pPr>
            <a:endParaRPr lang="it-IT" altLang="it-IT" sz="1800" dirty="0">
              <a:effectLst>
                <a:outerShdw blurRad="38100" dist="38100" dir="2700000" algn="tl">
                  <a:srgbClr val="C0C0C0"/>
                </a:outerShdw>
              </a:effectLst>
            </a:endParaRPr>
          </a:p>
          <a:p>
            <a:pPr algn="just">
              <a:buFontTx/>
              <a:buNone/>
              <a:defRPr/>
            </a:pPr>
            <a:r>
              <a:rPr lang="it-IT" altLang="it-IT" sz="1800" dirty="0">
                <a:effectLst>
                  <a:outerShdw blurRad="38100" dist="38100" dir="2700000" algn="tl">
                    <a:srgbClr val="000000">
                      <a:alpha val="43137"/>
                    </a:srgbClr>
                  </a:outerShdw>
                </a:effectLst>
              </a:rPr>
              <a:t>     (E) indicare, a pena di nullità ex art. 1418 c.c., i costi relativi alla sicurezza sul lavoro, con particolare riferimento a quelli connessi allo specifico appalto</a:t>
            </a:r>
          </a:p>
          <a:p>
            <a:pPr algn="just">
              <a:buFontTx/>
              <a:buNone/>
              <a:defRPr/>
            </a:pPr>
            <a:endParaRPr lang="it-IT" altLang="it-IT" sz="1800" dirty="0">
              <a:effectLst>
                <a:outerShdw blurRad="38100" dist="38100" dir="2700000" algn="tl">
                  <a:srgbClr val="000000">
                    <a:alpha val="43137"/>
                  </a:srgbClr>
                </a:outerShdw>
              </a:effectLst>
            </a:endParaRPr>
          </a:p>
          <a:p>
            <a:pPr algn="just">
              <a:buFontTx/>
              <a:buNone/>
              <a:defRPr/>
            </a:pPr>
            <a:r>
              <a:rPr lang="it-IT" altLang="it-IT" sz="1800" dirty="0"/>
              <a:t>	</a:t>
            </a:r>
            <a:r>
              <a:rPr lang="it-IT" altLang="it-IT" sz="1800" dirty="0">
                <a:effectLst>
                  <a:outerShdw blurRad="38100" dist="38100" dir="2700000" algn="tl">
                    <a:srgbClr val="000000">
                      <a:alpha val="43137"/>
                    </a:srgbClr>
                  </a:outerShdw>
                </a:effectLst>
              </a:rPr>
              <a:t>(F)</a:t>
            </a:r>
            <a:r>
              <a:rPr lang="it-IT" altLang="it-IT" sz="1800" dirty="0"/>
              <a:t> datore di lavoro committente, inoltre, è </a:t>
            </a:r>
            <a:r>
              <a:rPr lang="it-IT" altLang="it-IT" sz="1800" dirty="0">
                <a:effectLst>
                  <a:outerShdw blurRad="38100" dist="38100" dir="2700000" algn="tl">
                    <a:srgbClr val="000000">
                      <a:alpha val="43137"/>
                    </a:srgbClr>
                  </a:outerShdw>
                </a:effectLst>
              </a:rPr>
              <a:t>responsabile in solido con l’appaltatore</a:t>
            </a:r>
            <a:r>
              <a:rPr lang="it-IT" altLang="it-IT" sz="1800" dirty="0"/>
              <a:t>, nei confronti dei dipendenti di quest’ultimo, per il «danno differenziale» (= non coperto dall’INAIL) in caso di infortunio sul lavoro o di malattia professionale. </a:t>
            </a:r>
          </a:p>
          <a:p>
            <a:pPr>
              <a:buFontTx/>
              <a:buNone/>
              <a:defRPr/>
            </a:pPr>
            <a:r>
              <a:rPr lang="it-IT" altLang="it-IT" sz="1800" dirty="0"/>
              <a:t>	</a:t>
            </a:r>
          </a:p>
          <a:p>
            <a:pPr>
              <a:buFontTx/>
              <a:buNone/>
              <a:defRPr/>
            </a:pPr>
            <a:r>
              <a:rPr lang="it-IT" altLang="it-IT" sz="1800" dirty="0"/>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EC73C2-BE77-350C-2B8B-ABB726F57946}"/>
            </a:ext>
          </a:extLst>
        </p:cNvPr>
        <p:cNvGrpSpPr/>
        <p:nvPr/>
      </p:nvGrpSpPr>
      <p:grpSpPr>
        <a:xfrm>
          <a:off x="0" y="0"/>
          <a:ext cx="0" cy="0"/>
          <a:chOff x="0" y="0"/>
          <a:chExt cx="0" cy="0"/>
        </a:xfrm>
      </p:grpSpPr>
      <p:sp>
        <p:nvSpPr>
          <p:cNvPr id="23554" name="Rectangle 2">
            <a:extLst>
              <a:ext uri="{FF2B5EF4-FFF2-40B4-BE49-F238E27FC236}">
                <a16:creationId xmlns:a16="http://schemas.microsoft.com/office/drawing/2014/main" id="{85522DE7-944B-E1CD-FA48-6C48D95BD420}"/>
              </a:ext>
            </a:extLst>
          </p:cNvPr>
          <p:cNvSpPr>
            <a:spLocks noGrp="1" noChangeArrowheads="1"/>
          </p:cNvSpPr>
          <p:nvPr>
            <p:ph type="title"/>
          </p:nvPr>
        </p:nvSpPr>
        <p:spPr>
          <a:xfrm>
            <a:off x="457200" y="260350"/>
            <a:ext cx="8229600" cy="720725"/>
          </a:xfrm>
        </p:spPr>
        <p:txBody>
          <a:bodyPr/>
          <a:lstStyle/>
          <a:p>
            <a:r>
              <a:rPr lang="it-IT" altLang="it-IT" sz="2000" dirty="0"/>
              <a:t>D.Lgs. n. 81/2008. Datore di lavoro e sistema degli appalti</a:t>
            </a:r>
          </a:p>
        </p:txBody>
      </p:sp>
      <p:sp>
        <p:nvSpPr>
          <p:cNvPr id="48131" name="Rectangle 3">
            <a:extLst>
              <a:ext uri="{FF2B5EF4-FFF2-40B4-BE49-F238E27FC236}">
                <a16:creationId xmlns:a16="http://schemas.microsoft.com/office/drawing/2014/main" id="{934EF6C6-742B-4C56-9AE1-C3387433B4ED}"/>
              </a:ext>
            </a:extLst>
          </p:cNvPr>
          <p:cNvSpPr>
            <a:spLocks noGrp="1" noChangeArrowheads="1"/>
          </p:cNvSpPr>
          <p:nvPr>
            <p:ph type="body" idx="1"/>
          </p:nvPr>
        </p:nvSpPr>
        <p:spPr>
          <a:xfrm>
            <a:off x="107504" y="1052512"/>
            <a:ext cx="8928992" cy="5472831"/>
          </a:xfrm>
        </p:spPr>
        <p:txBody>
          <a:bodyPr/>
          <a:lstStyle/>
          <a:p>
            <a:pPr algn="just">
              <a:buFontTx/>
              <a:buNone/>
              <a:defRPr/>
            </a:pPr>
            <a:r>
              <a:rPr lang="it-IT" altLang="it-IT" sz="1800" dirty="0">
                <a:effectLst>
                  <a:outerShdw blurRad="38100" dist="38100" dir="2700000" algn="tl">
                    <a:srgbClr val="000000">
                      <a:alpha val="43137"/>
                    </a:srgbClr>
                  </a:outerShdw>
                </a:effectLst>
              </a:rPr>
              <a:t>     (E) indicare, a pena di nullità ex art. 1418 c.c., i costi relativi alla sicurezza sul lavoro, con particolare riferimento a quelli connessi allo specifico appalto.</a:t>
            </a:r>
          </a:p>
          <a:p>
            <a:pPr algn="just">
              <a:buFontTx/>
              <a:buNone/>
              <a:defRPr/>
            </a:pPr>
            <a:r>
              <a:rPr lang="it-IT" altLang="it-IT" sz="1800" dirty="0">
                <a:effectLst>
                  <a:outerShdw blurRad="38100" dist="38100" dir="2700000" algn="tl">
                    <a:srgbClr val="000000">
                      <a:alpha val="43137"/>
                    </a:srgbClr>
                  </a:outerShdw>
                </a:effectLst>
              </a:rPr>
              <a:t>	</a:t>
            </a:r>
          </a:p>
          <a:p>
            <a:pPr algn="just">
              <a:buFontTx/>
              <a:buNone/>
              <a:defRPr/>
            </a:pPr>
            <a:r>
              <a:rPr lang="it-IT" altLang="it-IT" sz="1800" dirty="0">
                <a:effectLst>
                  <a:outerShdw blurRad="38100" dist="38100" dir="2700000" algn="tl">
                    <a:srgbClr val="000000">
                      <a:alpha val="43137"/>
                    </a:srgbClr>
                  </a:outerShdw>
                </a:effectLst>
              </a:rPr>
              <a:t>	</a:t>
            </a:r>
            <a:r>
              <a:rPr lang="it-IT" altLang="it-IT" sz="1800" dirty="0"/>
              <a:t>Tali oneri non possono essere “soggetti a ribasso” e sono conoscibili “su richiesta” da r.l.s. e da organismi locali delle oo.ss c. più rappresentative a livello nazionale (art. 25, c. 5, d.lgs. n. 81/2008). </a:t>
            </a:r>
          </a:p>
          <a:p>
            <a:pPr algn="just">
              <a:buFontTx/>
              <a:buNone/>
              <a:defRPr/>
            </a:pPr>
            <a:r>
              <a:rPr lang="it-IT" altLang="it-IT" sz="1800" dirty="0"/>
              <a:t>	Avverbio “specificatamente” → indicazione non generica e forfettaria, ma dettagliata ed analitica in rapporto alle singole voci di spesa riferibili ad ogni singolo contratto di affidamento. Impossibilità di una competitività a scapito dell’integrità psico-fisica dei lavoratori, in piena sintonia col dettato costituzionale che vieta all’“iniziativa economica privata”, pur “libera”, di “svolgersi […] in modo da recare danno alla salute […], alla sicurezza […] alla dignità umana (art. 41, c. 2, Cost., come modificato dall’art. 2, c. 1, lett. a, legge cost. n. 1/2022). </a:t>
            </a:r>
          </a:p>
          <a:p>
            <a:pPr algn="just">
              <a:buFontTx/>
              <a:buNone/>
              <a:defRPr/>
            </a:pPr>
            <a:r>
              <a:rPr lang="it-IT" altLang="it-IT" sz="1800" dirty="0"/>
              <a:t>     La disposizione è coerente anche con direttive europee su salute e sicurezza (di cui il d.lgs. n. 81/2008 è attuazione), volte a omogeneizzare costi e regole nel mercato unico europeo.  </a:t>
            </a:r>
          </a:p>
          <a:p>
            <a:pPr algn="just">
              <a:buFontTx/>
              <a:buNone/>
              <a:defRPr/>
            </a:pPr>
            <a:r>
              <a:rPr lang="it-IT" altLang="it-IT" sz="1800" dirty="0"/>
              <a:t>      </a:t>
            </a:r>
          </a:p>
          <a:p>
            <a:pPr>
              <a:buFontTx/>
              <a:buNone/>
              <a:defRPr/>
            </a:pPr>
            <a:r>
              <a:rPr lang="it-IT" altLang="it-IT" sz="1800" dirty="0"/>
              <a:t>	</a:t>
            </a:r>
          </a:p>
          <a:p>
            <a:pPr>
              <a:buFontTx/>
              <a:buNone/>
              <a:defRPr/>
            </a:pPr>
            <a:r>
              <a:rPr lang="it-IT" altLang="it-IT" sz="1800" dirty="0"/>
              <a:t>	</a:t>
            </a:r>
          </a:p>
        </p:txBody>
      </p:sp>
    </p:spTree>
    <p:extLst>
      <p:ext uri="{BB962C8B-B14F-4D97-AF65-F5344CB8AC3E}">
        <p14:creationId xmlns:p14="http://schemas.microsoft.com/office/powerpoint/2010/main" val="2931679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4E115-7D3B-8144-D579-05563A3DA2F0}"/>
            </a:ext>
          </a:extLst>
        </p:cNvPr>
        <p:cNvGrpSpPr/>
        <p:nvPr/>
      </p:nvGrpSpPr>
      <p:grpSpPr>
        <a:xfrm>
          <a:off x="0" y="0"/>
          <a:ext cx="0" cy="0"/>
          <a:chOff x="0" y="0"/>
          <a:chExt cx="0" cy="0"/>
        </a:xfrm>
      </p:grpSpPr>
      <p:sp>
        <p:nvSpPr>
          <p:cNvPr id="23554" name="Rectangle 2">
            <a:extLst>
              <a:ext uri="{FF2B5EF4-FFF2-40B4-BE49-F238E27FC236}">
                <a16:creationId xmlns:a16="http://schemas.microsoft.com/office/drawing/2014/main" id="{4C9C350D-2413-D637-11BD-9EA81E1DE872}"/>
              </a:ext>
            </a:extLst>
          </p:cNvPr>
          <p:cNvSpPr>
            <a:spLocks noGrp="1" noChangeArrowheads="1"/>
          </p:cNvSpPr>
          <p:nvPr>
            <p:ph type="title"/>
          </p:nvPr>
        </p:nvSpPr>
        <p:spPr>
          <a:xfrm>
            <a:off x="457200" y="260350"/>
            <a:ext cx="8229600" cy="720725"/>
          </a:xfrm>
        </p:spPr>
        <p:txBody>
          <a:bodyPr/>
          <a:lstStyle/>
          <a:p>
            <a:r>
              <a:rPr lang="it-IT" altLang="it-IT" sz="2000" dirty="0"/>
              <a:t>D.Lgs. n. 81/2008. Datore di lavoro e sistema degli appalti</a:t>
            </a:r>
          </a:p>
        </p:txBody>
      </p:sp>
      <p:sp>
        <p:nvSpPr>
          <p:cNvPr id="48131" name="Rectangle 3">
            <a:extLst>
              <a:ext uri="{FF2B5EF4-FFF2-40B4-BE49-F238E27FC236}">
                <a16:creationId xmlns:a16="http://schemas.microsoft.com/office/drawing/2014/main" id="{F8D1B5BD-74A5-0C8D-3684-0223F440E455}"/>
              </a:ext>
            </a:extLst>
          </p:cNvPr>
          <p:cNvSpPr>
            <a:spLocks noGrp="1" noChangeArrowheads="1"/>
          </p:cNvSpPr>
          <p:nvPr>
            <p:ph type="body" idx="1"/>
          </p:nvPr>
        </p:nvSpPr>
        <p:spPr>
          <a:xfrm>
            <a:off x="107504" y="1052512"/>
            <a:ext cx="8928992" cy="5472831"/>
          </a:xfrm>
        </p:spPr>
        <p:txBody>
          <a:bodyPr/>
          <a:lstStyle/>
          <a:p>
            <a:pPr algn="just">
              <a:buFontTx/>
              <a:buNone/>
              <a:defRPr/>
            </a:pPr>
            <a:r>
              <a:rPr lang="it-IT" altLang="it-IT" sz="1800" dirty="0">
                <a:effectLst>
                  <a:outerShdw blurRad="38100" dist="38100" dir="2700000" algn="tl">
                    <a:srgbClr val="000000">
                      <a:alpha val="43137"/>
                    </a:srgbClr>
                  </a:outerShdw>
                </a:effectLst>
              </a:rPr>
              <a:t>     (E) indicare, a pena di nullità ex art. 1418 c.c., i costi relativi alla sicurezza sul lavoro, con particolare riferimento a quelli connessi allo specifico appalto.</a:t>
            </a:r>
          </a:p>
          <a:p>
            <a:pPr algn="just">
              <a:buFontTx/>
              <a:buNone/>
              <a:defRPr/>
            </a:pPr>
            <a:r>
              <a:rPr lang="it-IT" altLang="it-IT" sz="1800" dirty="0">
                <a:effectLst>
                  <a:outerShdw blurRad="38100" dist="38100" dir="2700000" algn="tl">
                    <a:srgbClr val="000000">
                      <a:alpha val="43137"/>
                    </a:srgbClr>
                  </a:outerShdw>
                </a:effectLst>
              </a:rPr>
              <a:t>	</a:t>
            </a:r>
            <a:endParaRPr lang="it-IT" altLang="it-IT" sz="1800" dirty="0"/>
          </a:p>
          <a:p>
            <a:pPr algn="just">
              <a:buFontTx/>
              <a:buNone/>
              <a:defRPr/>
            </a:pPr>
            <a:r>
              <a:rPr lang="it-IT" altLang="it-IT" sz="1800" dirty="0"/>
              <a:t>     Analoga disciplina vige negli </a:t>
            </a:r>
            <a:r>
              <a:rPr lang="it-IT" altLang="it-IT" sz="1800" u="sng" dirty="0"/>
              <a:t>appalti pubblici</a:t>
            </a:r>
            <a:r>
              <a:rPr lang="it-IT" altLang="it-IT" sz="1800" dirty="0"/>
              <a:t>, ove gli enti aggiudicatori sono tenuti a valutare che il valore economico sia adeguato e sufficiente rispetto al costo del lavoro e al costo relativo alla sicurezza, il quale deve essere specificamente indicato e risultare congruo rispetto all'entità e alle caratteristiche dei lavori, dei servizi o delle forniture (art. 25, c. 6, d.lgs. n. 81/2008). </a:t>
            </a:r>
          </a:p>
          <a:p>
            <a:pPr algn="just">
              <a:buFontTx/>
              <a:buNone/>
              <a:defRPr/>
            </a:pPr>
            <a:r>
              <a:rPr lang="it-IT" altLang="it-IT" sz="1800" dirty="0"/>
              <a:t>	Nullità negoziale non è espressamente prevista, ma secondo alcuni deve ritenersi sottintesa. </a:t>
            </a:r>
          </a:p>
          <a:p>
            <a:pPr>
              <a:buFontTx/>
              <a:buNone/>
              <a:defRPr/>
            </a:pPr>
            <a:r>
              <a:rPr lang="it-IT" altLang="it-IT" sz="1800" dirty="0"/>
              <a:t>	</a:t>
            </a:r>
          </a:p>
          <a:p>
            <a:pPr>
              <a:buFontTx/>
              <a:buNone/>
              <a:defRPr/>
            </a:pPr>
            <a:r>
              <a:rPr lang="it-IT" altLang="it-IT" sz="1800" dirty="0"/>
              <a:t>	</a:t>
            </a:r>
          </a:p>
        </p:txBody>
      </p:sp>
    </p:spTree>
    <p:extLst>
      <p:ext uri="{BB962C8B-B14F-4D97-AF65-F5344CB8AC3E}">
        <p14:creationId xmlns:p14="http://schemas.microsoft.com/office/powerpoint/2010/main" val="3452109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950F4-3897-7046-4835-121C3446F82C}"/>
            </a:ext>
          </a:extLst>
        </p:cNvPr>
        <p:cNvGrpSpPr/>
        <p:nvPr/>
      </p:nvGrpSpPr>
      <p:grpSpPr>
        <a:xfrm>
          <a:off x="0" y="0"/>
          <a:ext cx="0" cy="0"/>
          <a:chOff x="0" y="0"/>
          <a:chExt cx="0" cy="0"/>
        </a:xfrm>
      </p:grpSpPr>
      <p:sp>
        <p:nvSpPr>
          <p:cNvPr id="23554" name="Rectangle 2">
            <a:extLst>
              <a:ext uri="{FF2B5EF4-FFF2-40B4-BE49-F238E27FC236}">
                <a16:creationId xmlns:a16="http://schemas.microsoft.com/office/drawing/2014/main" id="{86784B9D-AE44-B122-F9B6-BFAF0EB26FE9}"/>
              </a:ext>
            </a:extLst>
          </p:cNvPr>
          <p:cNvSpPr>
            <a:spLocks noGrp="1" noChangeArrowheads="1"/>
          </p:cNvSpPr>
          <p:nvPr>
            <p:ph type="title"/>
          </p:nvPr>
        </p:nvSpPr>
        <p:spPr>
          <a:xfrm>
            <a:off x="457200" y="260350"/>
            <a:ext cx="8229600" cy="720725"/>
          </a:xfrm>
        </p:spPr>
        <p:txBody>
          <a:bodyPr/>
          <a:lstStyle/>
          <a:p>
            <a:r>
              <a:rPr lang="it-IT" altLang="it-IT" sz="2000" dirty="0"/>
              <a:t>D.Lgs. n. 81/2008. Datore di lavoro e sistema degli appalti</a:t>
            </a:r>
          </a:p>
        </p:txBody>
      </p:sp>
      <p:sp>
        <p:nvSpPr>
          <p:cNvPr id="48131" name="Rectangle 3">
            <a:extLst>
              <a:ext uri="{FF2B5EF4-FFF2-40B4-BE49-F238E27FC236}">
                <a16:creationId xmlns:a16="http://schemas.microsoft.com/office/drawing/2014/main" id="{EAB8777E-2EEC-968A-3689-3E9AA4980BC3}"/>
              </a:ext>
            </a:extLst>
          </p:cNvPr>
          <p:cNvSpPr>
            <a:spLocks noGrp="1" noChangeArrowheads="1"/>
          </p:cNvSpPr>
          <p:nvPr>
            <p:ph type="body" idx="1"/>
          </p:nvPr>
        </p:nvSpPr>
        <p:spPr>
          <a:xfrm>
            <a:off x="107504" y="1052512"/>
            <a:ext cx="8928992" cy="5472831"/>
          </a:xfrm>
        </p:spPr>
        <p:txBody>
          <a:bodyPr/>
          <a:lstStyle/>
          <a:p>
            <a:pPr algn="just">
              <a:buFontTx/>
              <a:buNone/>
              <a:defRPr/>
            </a:pPr>
            <a:r>
              <a:rPr lang="it-IT" altLang="it-IT" sz="1800" dirty="0">
                <a:effectLst>
                  <a:outerShdw blurRad="38100" dist="38100" dir="2700000" algn="tl">
                    <a:srgbClr val="000000">
                      <a:alpha val="43137"/>
                    </a:srgbClr>
                  </a:outerShdw>
                </a:effectLst>
              </a:rPr>
              <a:t>     La responsabilità del committente e dell’appaltatore </a:t>
            </a:r>
          </a:p>
          <a:p>
            <a:pPr algn="just">
              <a:buFontTx/>
              <a:buNone/>
              <a:defRPr/>
            </a:pPr>
            <a:r>
              <a:rPr lang="it-IT" altLang="it-IT" sz="1800" dirty="0"/>
              <a:t>	Al contratto di appalto si applicano due discipline: civilistica e prevenzionistica. Ciò realizza un complesso intreccio di responsabilità nei confronti di soggetti diversi. </a:t>
            </a:r>
          </a:p>
          <a:p>
            <a:pPr algn="just">
              <a:buFontTx/>
              <a:buNone/>
              <a:defRPr/>
            </a:pPr>
            <a:r>
              <a:rPr lang="it-IT" altLang="it-IT" sz="1800" dirty="0"/>
              <a:t>	</a:t>
            </a:r>
            <a:r>
              <a:rPr lang="it-IT" altLang="it-IT" sz="1800" dirty="0">
                <a:effectLst>
                  <a:outerShdw blurRad="38100" dist="38100" dir="2700000" algn="tl">
                    <a:srgbClr val="000000">
                      <a:alpha val="43137"/>
                    </a:srgbClr>
                  </a:outerShdw>
                </a:effectLst>
              </a:rPr>
              <a:t>L’appaltatore</a:t>
            </a:r>
            <a:r>
              <a:rPr lang="it-IT" altLang="it-IT" sz="1800" dirty="0"/>
              <a:t>: </a:t>
            </a:r>
          </a:p>
          <a:p>
            <a:pPr lvl="1" algn="just">
              <a:defRPr/>
            </a:pPr>
            <a:r>
              <a:rPr lang="it-IT" altLang="it-IT" sz="1800" dirty="0">
                <a:effectLst>
                  <a:outerShdw blurRad="38100" dist="38100" dir="2700000" algn="tl">
                    <a:srgbClr val="000000">
                      <a:alpha val="43137"/>
                    </a:srgbClr>
                  </a:outerShdw>
                </a:effectLst>
              </a:rPr>
              <a:t>vs. committente</a:t>
            </a:r>
            <a:r>
              <a:rPr lang="it-IT" altLang="it-IT" sz="1800" dirty="0"/>
              <a:t> è il responsabile esclusivo della realizzazione dell’opera o del servizio, in quanto organizzati e gestiti “a proprio rischio” (cfr. art. 1655 cod. civ., che richiama, per ormai consolidata elaborazione giurisprudenziale, i rigorosi principi della responsabilità da obbligazione di risultato, dettati dall’art. 1218 cod. civ.). </a:t>
            </a:r>
          </a:p>
          <a:p>
            <a:pPr lvl="1" algn="just">
              <a:defRPr/>
            </a:pPr>
            <a:r>
              <a:rPr lang="it-IT" altLang="it-IT" sz="1800" dirty="0">
                <a:effectLst>
                  <a:outerShdw blurRad="38100" dist="38100" dir="2700000" algn="tl">
                    <a:srgbClr val="000000">
                      <a:alpha val="43137"/>
                    </a:srgbClr>
                  </a:outerShdw>
                </a:effectLst>
              </a:rPr>
              <a:t>vs. propri dipendenti</a:t>
            </a:r>
            <a:r>
              <a:rPr lang="it-IT" altLang="it-IT" sz="1800" dirty="0"/>
              <a:t> non è responsabile esclusivo dell’organizzazione dell’apparato di sicurezza relativo a realizzazione dell’opera o del servizio, essendo coinvolto anche il committente in una posizione di garanzia, fonte di doveri di vigilanza e coordinamento. </a:t>
            </a:r>
          </a:p>
          <a:p>
            <a:pPr algn="just">
              <a:buFontTx/>
              <a:buNone/>
              <a:defRPr/>
            </a:pPr>
            <a:r>
              <a:rPr lang="it-IT" altLang="it-IT" sz="1800" dirty="0"/>
              <a:t>	</a:t>
            </a:r>
          </a:p>
          <a:p>
            <a:pPr>
              <a:buFontTx/>
              <a:buNone/>
              <a:defRPr/>
            </a:pPr>
            <a:r>
              <a:rPr lang="it-IT" altLang="it-IT" sz="1800" dirty="0"/>
              <a:t>	</a:t>
            </a:r>
          </a:p>
        </p:txBody>
      </p:sp>
    </p:spTree>
    <p:extLst>
      <p:ext uri="{BB962C8B-B14F-4D97-AF65-F5344CB8AC3E}">
        <p14:creationId xmlns:p14="http://schemas.microsoft.com/office/powerpoint/2010/main" val="23701021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09062-1A12-81C8-3AB2-25CAB3171146}"/>
            </a:ext>
          </a:extLst>
        </p:cNvPr>
        <p:cNvGrpSpPr/>
        <p:nvPr/>
      </p:nvGrpSpPr>
      <p:grpSpPr>
        <a:xfrm>
          <a:off x="0" y="0"/>
          <a:ext cx="0" cy="0"/>
          <a:chOff x="0" y="0"/>
          <a:chExt cx="0" cy="0"/>
        </a:xfrm>
      </p:grpSpPr>
      <p:sp>
        <p:nvSpPr>
          <p:cNvPr id="23554" name="Rectangle 2">
            <a:extLst>
              <a:ext uri="{FF2B5EF4-FFF2-40B4-BE49-F238E27FC236}">
                <a16:creationId xmlns:a16="http://schemas.microsoft.com/office/drawing/2014/main" id="{77F55D6C-82CB-9105-993C-DCD79CFFAC8A}"/>
              </a:ext>
            </a:extLst>
          </p:cNvPr>
          <p:cNvSpPr>
            <a:spLocks noGrp="1" noChangeArrowheads="1"/>
          </p:cNvSpPr>
          <p:nvPr>
            <p:ph type="title"/>
          </p:nvPr>
        </p:nvSpPr>
        <p:spPr>
          <a:xfrm>
            <a:off x="457200" y="260350"/>
            <a:ext cx="8229600" cy="720725"/>
          </a:xfrm>
        </p:spPr>
        <p:txBody>
          <a:bodyPr/>
          <a:lstStyle/>
          <a:p>
            <a:r>
              <a:rPr lang="it-IT" altLang="it-IT" sz="2000" dirty="0"/>
              <a:t>D.Lgs. n. 81/2008. Datore di lavoro e sistema degli appalti</a:t>
            </a:r>
          </a:p>
        </p:txBody>
      </p:sp>
      <p:sp>
        <p:nvSpPr>
          <p:cNvPr id="48131" name="Rectangle 3">
            <a:extLst>
              <a:ext uri="{FF2B5EF4-FFF2-40B4-BE49-F238E27FC236}">
                <a16:creationId xmlns:a16="http://schemas.microsoft.com/office/drawing/2014/main" id="{CC87876B-B452-9DA1-5CE3-4CBF899FD097}"/>
              </a:ext>
            </a:extLst>
          </p:cNvPr>
          <p:cNvSpPr>
            <a:spLocks noGrp="1" noChangeArrowheads="1"/>
          </p:cNvSpPr>
          <p:nvPr>
            <p:ph type="body" idx="1"/>
          </p:nvPr>
        </p:nvSpPr>
        <p:spPr>
          <a:xfrm>
            <a:off x="107504" y="1052512"/>
            <a:ext cx="8928992" cy="5472831"/>
          </a:xfrm>
        </p:spPr>
        <p:txBody>
          <a:bodyPr/>
          <a:lstStyle/>
          <a:p>
            <a:pPr algn="just">
              <a:buFontTx/>
              <a:buNone/>
              <a:defRPr/>
            </a:pPr>
            <a:r>
              <a:rPr lang="it-IT" altLang="it-IT" sz="1800" dirty="0">
                <a:effectLst>
                  <a:outerShdw blurRad="38100" dist="38100" dir="2700000" algn="tl">
                    <a:srgbClr val="000000">
                      <a:alpha val="43137"/>
                    </a:srgbClr>
                  </a:outerShdw>
                </a:effectLst>
              </a:rPr>
              <a:t>     La responsabilità del committente e dell’appaltatore </a:t>
            </a:r>
          </a:p>
          <a:p>
            <a:pPr algn="just">
              <a:buFontTx/>
              <a:buNone/>
              <a:defRPr/>
            </a:pPr>
            <a:r>
              <a:rPr lang="it-IT" altLang="it-IT" sz="1800" dirty="0"/>
              <a:t>	→ Committente: </a:t>
            </a:r>
          </a:p>
          <a:p>
            <a:pPr algn="just">
              <a:buFontTx/>
              <a:buNone/>
              <a:defRPr/>
            </a:pPr>
            <a:r>
              <a:rPr lang="it-IT" altLang="it-IT" sz="1800" i="1" dirty="0"/>
              <a:t>	(a)</a:t>
            </a:r>
            <a:r>
              <a:rPr lang="it-IT" altLang="it-IT" sz="1800" dirty="0"/>
              <a:t> </a:t>
            </a:r>
            <a:r>
              <a:rPr lang="it-IT" altLang="it-IT" sz="1800" u="sng" dirty="0"/>
              <a:t>secondo il d.lgs. n. 81/2008</a:t>
            </a:r>
            <a:r>
              <a:rPr lang="it-IT" altLang="it-IT" sz="1800" dirty="0"/>
              <a:t>, deve intervenire attivamente nella organizzazione dell’appaltatore per garantire, in affiancamento al datore di lavoro, la sicurezza dei dipendenti di quest’ultimo; </a:t>
            </a:r>
          </a:p>
          <a:p>
            <a:pPr algn="just">
              <a:buFontTx/>
              <a:buNone/>
              <a:defRPr/>
            </a:pPr>
            <a:r>
              <a:rPr lang="it-IT" altLang="it-IT" sz="1800" i="1" dirty="0"/>
              <a:t>	(b)</a:t>
            </a:r>
            <a:r>
              <a:rPr lang="it-IT" altLang="it-IT" sz="1800" dirty="0"/>
              <a:t> </a:t>
            </a:r>
            <a:r>
              <a:rPr lang="it-IT" altLang="it-IT" sz="1800" u="sng" dirty="0"/>
              <a:t>secondo il c.c. e la legislazione lavoristica</a:t>
            </a:r>
            <a:r>
              <a:rPr lang="it-IT" altLang="it-IT" sz="1800" dirty="0"/>
              <a:t>, </a:t>
            </a:r>
            <a:r>
              <a:rPr lang="it-IT" altLang="it-IT" sz="1800"/>
              <a:t>deve astenersi </a:t>
            </a:r>
            <a:r>
              <a:rPr lang="it-IT" altLang="it-IT" sz="1800" dirty="0"/>
              <a:t>da ingerenze in tale organizzazione, onde evitare rischio: </a:t>
            </a:r>
          </a:p>
          <a:p>
            <a:pPr algn="just">
              <a:buFontTx/>
              <a:buNone/>
              <a:defRPr/>
            </a:pPr>
            <a:r>
              <a:rPr lang="it-IT" altLang="it-IT" sz="1800" dirty="0"/>
              <a:t>        - di attenuare la responsabilità dell’appaltatore nella realizzazione dell’opera o del servizio </a:t>
            </a:r>
          </a:p>
          <a:p>
            <a:pPr algn="just">
              <a:buFontTx/>
              <a:buNone/>
              <a:defRPr/>
            </a:pPr>
            <a:r>
              <a:rPr lang="it-IT" altLang="it-IT" sz="1800" dirty="0"/>
              <a:t>	- di dar vita a un appalto illecito con conseguente costituzione, direttamente alle proprie dipendenze, dei rapporti di lavoro degli addetti dell’appaltatore (</a:t>
            </a:r>
            <a:r>
              <a:rPr lang="nb-NO" altLang="it-IT" sz="1800" dirty="0"/>
              <a:t>art. 29, d.lgs. n. 276/2003).</a:t>
            </a:r>
          </a:p>
          <a:p>
            <a:pPr algn="just">
              <a:buFontTx/>
              <a:buNone/>
              <a:defRPr/>
            </a:pPr>
            <a:endParaRPr lang="nb-NO" altLang="it-IT" sz="1800" dirty="0"/>
          </a:p>
          <a:p>
            <a:pPr algn="just">
              <a:buFontTx/>
              <a:buNone/>
              <a:defRPr/>
            </a:pPr>
            <a:r>
              <a:rPr lang="it-IT" altLang="it-IT" sz="1800" dirty="0"/>
              <a:t>      → </a:t>
            </a:r>
            <a:r>
              <a:rPr lang="it-IT" altLang="it-IT" sz="1800" dirty="0">
                <a:effectLst>
                  <a:outerShdw blurRad="38100" dist="38100" dir="2700000" algn="tl">
                    <a:srgbClr val="000000">
                      <a:alpha val="43137"/>
                    </a:srgbClr>
                  </a:outerShdw>
                </a:effectLst>
              </a:rPr>
              <a:t>rischio di eccessiva propagazione “a ritroso” della responsabilità in capo al committente per fatto (o non-fatto) dell’appaltatore</a:t>
            </a:r>
            <a:r>
              <a:rPr lang="it-IT" altLang="it-IT" sz="1800" dirty="0"/>
              <a:t>. </a:t>
            </a:r>
          </a:p>
          <a:p>
            <a:pPr algn="just">
              <a:buFontTx/>
              <a:buNone/>
              <a:defRPr/>
            </a:pPr>
            <a:endParaRPr lang="it-IT" altLang="it-IT" sz="1800" dirty="0"/>
          </a:p>
          <a:p>
            <a:pPr>
              <a:buFontTx/>
              <a:buNone/>
              <a:defRPr/>
            </a:pPr>
            <a:r>
              <a:rPr lang="it-IT" altLang="it-IT" sz="1800" dirty="0"/>
              <a:t>	</a:t>
            </a:r>
          </a:p>
        </p:txBody>
      </p:sp>
    </p:spTree>
    <p:extLst>
      <p:ext uri="{BB962C8B-B14F-4D97-AF65-F5344CB8AC3E}">
        <p14:creationId xmlns:p14="http://schemas.microsoft.com/office/powerpoint/2010/main" val="34109808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F8A60-C4FC-8DE0-0030-0B792BD43CE2}"/>
            </a:ext>
          </a:extLst>
        </p:cNvPr>
        <p:cNvGrpSpPr/>
        <p:nvPr/>
      </p:nvGrpSpPr>
      <p:grpSpPr>
        <a:xfrm>
          <a:off x="0" y="0"/>
          <a:ext cx="0" cy="0"/>
          <a:chOff x="0" y="0"/>
          <a:chExt cx="0" cy="0"/>
        </a:xfrm>
      </p:grpSpPr>
      <p:sp>
        <p:nvSpPr>
          <p:cNvPr id="23554" name="Rectangle 2">
            <a:extLst>
              <a:ext uri="{FF2B5EF4-FFF2-40B4-BE49-F238E27FC236}">
                <a16:creationId xmlns:a16="http://schemas.microsoft.com/office/drawing/2014/main" id="{7585E619-C51A-C661-8F5F-03F5A88E8E50}"/>
              </a:ext>
            </a:extLst>
          </p:cNvPr>
          <p:cNvSpPr>
            <a:spLocks noGrp="1" noChangeArrowheads="1"/>
          </p:cNvSpPr>
          <p:nvPr>
            <p:ph type="title"/>
          </p:nvPr>
        </p:nvSpPr>
        <p:spPr>
          <a:xfrm>
            <a:off x="457200" y="260350"/>
            <a:ext cx="8229600" cy="720725"/>
          </a:xfrm>
        </p:spPr>
        <p:txBody>
          <a:bodyPr/>
          <a:lstStyle/>
          <a:p>
            <a:r>
              <a:rPr lang="it-IT" altLang="it-IT" sz="2000" dirty="0"/>
              <a:t>D.Lgs. n. 81/2008. Datore di lavoro e sistema degli appalti</a:t>
            </a:r>
          </a:p>
        </p:txBody>
      </p:sp>
      <p:sp>
        <p:nvSpPr>
          <p:cNvPr id="48131" name="Rectangle 3">
            <a:extLst>
              <a:ext uri="{FF2B5EF4-FFF2-40B4-BE49-F238E27FC236}">
                <a16:creationId xmlns:a16="http://schemas.microsoft.com/office/drawing/2014/main" id="{C7E63F6E-27C6-F086-68CA-4921592E9BB1}"/>
              </a:ext>
            </a:extLst>
          </p:cNvPr>
          <p:cNvSpPr>
            <a:spLocks noGrp="1" noChangeArrowheads="1"/>
          </p:cNvSpPr>
          <p:nvPr>
            <p:ph type="body" idx="1"/>
          </p:nvPr>
        </p:nvSpPr>
        <p:spPr>
          <a:xfrm>
            <a:off x="107504" y="1052512"/>
            <a:ext cx="8928992" cy="5472831"/>
          </a:xfrm>
        </p:spPr>
        <p:txBody>
          <a:bodyPr/>
          <a:lstStyle/>
          <a:p>
            <a:pPr algn="just">
              <a:buFontTx/>
              <a:buNone/>
              <a:defRPr/>
            </a:pPr>
            <a:r>
              <a:rPr lang="it-IT" altLang="it-IT" sz="1800" dirty="0">
                <a:effectLst>
                  <a:outerShdw blurRad="38100" dist="38100" dir="2700000" algn="tl">
                    <a:srgbClr val="000000">
                      <a:alpha val="43137"/>
                    </a:srgbClr>
                  </a:outerShdw>
                </a:effectLst>
              </a:rPr>
              <a:t>     La responsabilità del committente e dell’appaltatore. </a:t>
            </a:r>
          </a:p>
          <a:p>
            <a:pPr algn="just">
              <a:buFontTx/>
              <a:buNone/>
              <a:defRPr/>
            </a:pPr>
            <a:r>
              <a:rPr lang="it-IT" altLang="it-IT" sz="1800" dirty="0">
                <a:effectLst>
                  <a:outerShdw blurRad="38100" dist="38100" dir="2700000" algn="tl">
                    <a:srgbClr val="000000">
                      <a:alpha val="43137"/>
                    </a:srgbClr>
                  </a:outerShdw>
                </a:effectLst>
              </a:rPr>
              <a:t>     La soluzione della legge </a:t>
            </a:r>
          </a:p>
          <a:p>
            <a:pPr algn="just">
              <a:buFontTx/>
              <a:buNone/>
              <a:defRPr/>
            </a:pPr>
            <a:r>
              <a:rPr lang="it-IT" altLang="it-IT" sz="1800" dirty="0"/>
              <a:t>	</a:t>
            </a:r>
          </a:p>
          <a:p>
            <a:pPr algn="just">
              <a:buFontTx/>
              <a:buNone/>
              <a:defRPr/>
            </a:pPr>
            <a:r>
              <a:rPr lang="it-IT" altLang="it-IT" sz="1800" dirty="0"/>
              <a:t>	</a:t>
            </a:r>
            <a:r>
              <a:rPr lang="it-IT" altLang="it-IT" sz="1800" b="1" dirty="0"/>
              <a:t>(1)</a:t>
            </a:r>
            <a:r>
              <a:rPr lang="it-IT" altLang="it-IT" sz="1800" dirty="0"/>
              <a:t> Il committente non è ritenuto responsabile dei danni subiti dai dipendenti dell’appaltatore in due casi: </a:t>
            </a:r>
          </a:p>
          <a:p>
            <a:pPr lvl="1" algn="just">
              <a:defRPr/>
            </a:pPr>
            <a:r>
              <a:rPr lang="it-IT" altLang="it-IT" sz="1600" dirty="0"/>
              <a:t>quando sono conseguenza dei rischi specifici propri dell’attività dell’appaltatore</a:t>
            </a:r>
          </a:p>
          <a:p>
            <a:pPr lvl="1" algn="just">
              <a:defRPr/>
            </a:pPr>
            <a:r>
              <a:rPr lang="it-IT" altLang="it-IT" sz="1600" dirty="0"/>
              <a:t>quando il committente non ha interferito con le scelte dell’appaltatore</a:t>
            </a:r>
            <a:r>
              <a:rPr lang="it-IT" altLang="it-IT" sz="1800" dirty="0"/>
              <a:t>. </a:t>
            </a:r>
          </a:p>
          <a:p>
            <a:pPr algn="just">
              <a:buFontTx/>
              <a:buNone/>
              <a:defRPr/>
            </a:pPr>
            <a:r>
              <a:rPr lang="it-IT" altLang="it-IT" sz="1800" dirty="0"/>
              <a:t>	In questi casi, l’unico responsabile per il risarcimento dei danni è l’appaltatore </a:t>
            </a:r>
          </a:p>
          <a:p>
            <a:pPr algn="just">
              <a:buFontTx/>
              <a:buNone/>
              <a:defRPr/>
            </a:pPr>
            <a:r>
              <a:rPr lang="it-IT" altLang="it-IT" sz="1800" dirty="0"/>
              <a:t>     (art. 26, c. 4, d.lgs. n. 81/2008). </a:t>
            </a:r>
          </a:p>
          <a:p>
            <a:pPr algn="just">
              <a:buFontTx/>
              <a:buNone/>
              <a:defRPr/>
            </a:pPr>
            <a:r>
              <a:rPr lang="it-IT" altLang="it-IT" sz="1800" dirty="0"/>
              <a:t>	</a:t>
            </a:r>
            <a:r>
              <a:rPr lang="it-IT" altLang="it-IT" sz="1600" dirty="0"/>
              <a:t>Es. imprenditore che appalti lavori di manutenzione presso i propri locali aziendali: </a:t>
            </a:r>
          </a:p>
          <a:p>
            <a:pPr algn="just">
              <a:buFontTx/>
              <a:buNone/>
              <a:defRPr/>
            </a:pPr>
            <a:r>
              <a:rPr lang="it-IT" altLang="it-IT" sz="1600" dirty="0"/>
              <a:t>	- committente non è responsabile per infortuni ai dipendenti dell’appaltatore dovuti a malfunzionamenti dei macchinari di proprietà dell’appaltatore</a:t>
            </a:r>
          </a:p>
          <a:p>
            <a:pPr algn="just">
              <a:buFontTx/>
              <a:buNone/>
              <a:defRPr/>
            </a:pPr>
            <a:r>
              <a:rPr lang="it-IT" altLang="it-IT" sz="1600" dirty="0"/>
              <a:t>	- committente è solidalmente responsabile se dipendenti dell’appaltatore subiscono infortunio per cortocircuito dell’impianto elettrico installato presso i locali del committente.</a:t>
            </a:r>
          </a:p>
          <a:p>
            <a:pPr algn="just">
              <a:buFontTx/>
              <a:buNone/>
              <a:defRPr/>
            </a:pPr>
            <a:endParaRPr lang="it-IT" altLang="it-IT" sz="1800" dirty="0"/>
          </a:p>
          <a:p>
            <a:pPr>
              <a:buFontTx/>
              <a:buNone/>
              <a:defRPr/>
            </a:pPr>
            <a:r>
              <a:rPr lang="it-IT" altLang="it-IT" sz="1800" dirty="0"/>
              <a:t>	</a:t>
            </a:r>
          </a:p>
        </p:txBody>
      </p:sp>
    </p:spTree>
    <p:extLst>
      <p:ext uri="{BB962C8B-B14F-4D97-AF65-F5344CB8AC3E}">
        <p14:creationId xmlns:p14="http://schemas.microsoft.com/office/powerpoint/2010/main" val="32582062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24AD54-F54C-D812-612D-180BBD0F36D4}"/>
            </a:ext>
          </a:extLst>
        </p:cNvPr>
        <p:cNvGrpSpPr/>
        <p:nvPr/>
      </p:nvGrpSpPr>
      <p:grpSpPr>
        <a:xfrm>
          <a:off x="0" y="0"/>
          <a:ext cx="0" cy="0"/>
          <a:chOff x="0" y="0"/>
          <a:chExt cx="0" cy="0"/>
        </a:xfrm>
      </p:grpSpPr>
      <p:sp>
        <p:nvSpPr>
          <p:cNvPr id="23554" name="Rectangle 2">
            <a:extLst>
              <a:ext uri="{FF2B5EF4-FFF2-40B4-BE49-F238E27FC236}">
                <a16:creationId xmlns:a16="http://schemas.microsoft.com/office/drawing/2014/main" id="{1E30F07D-F6AD-1838-8030-1939DC9B59CB}"/>
              </a:ext>
            </a:extLst>
          </p:cNvPr>
          <p:cNvSpPr>
            <a:spLocks noGrp="1" noChangeArrowheads="1"/>
          </p:cNvSpPr>
          <p:nvPr>
            <p:ph type="title"/>
          </p:nvPr>
        </p:nvSpPr>
        <p:spPr>
          <a:xfrm>
            <a:off x="457200" y="260350"/>
            <a:ext cx="8229600" cy="720725"/>
          </a:xfrm>
        </p:spPr>
        <p:txBody>
          <a:bodyPr/>
          <a:lstStyle/>
          <a:p>
            <a:r>
              <a:rPr lang="it-IT" altLang="it-IT" sz="2000" dirty="0"/>
              <a:t>D.Lgs. n. 81/2008. Datore di lavoro e sistema degli appalti</a:t>
            </a:r>
          </a:p>
        </p:txBody>
      </p:sp>
      <p:sp>
        <p:nvSpPr>
          <p:cNvPr id="48131" name="Rectangle 3">
            <a:extLst>
              <a:ext uri="{FF2B5EF4-FFF2-40B4-BE49-F238E27FC236}">
                <a16:creationId xmlns:a16="http://schemas.microsoft.com/office/drawing/2014/main" id="{1959AF5D-5A10-316F-425B-3730845CE024}"/>
              </a:ext>
            </a:extLst>
          </p:cNvPr>
          <p:cNvSpPr>
            <a:spLocks noGrp="1" noChangeArrowheads="1"/>
          </p:cNvSpPr>
          <p:nvPr>
            <p:ph type="body" idx="1"/>
          </p:nvPr>
        </p:nvSpPr>
        <p:spPr>
          <a:xfrm>
            <a:off x="107504" y="1052512"/>
            <a:ext cx="8928992" cy="5688856"/>
          </a:xfrm>
        </p:spPr>
        <p:txBody>
          <a:bodyPr/>
          <a:lstStyle/>
          <a:p>
            <a:pPr algn="just">
              <a:buFontTx/>
              <a:buNone/>
              <a:defRPr/>
            </a:pPr>
            <a:r>
              <a:rPr lang="it-IT" altLang="it-IT" sz="1800" dirty="0">
                <a:effectLst>
                  <a:outerShdw blurRad="38100" dist="38100" dir="2700000" algn="tl">
                    <a:srgbClr val="000000">
                      <a:alpha val="43137"/>
                    </a:srgbClr>
                  </a:outerShdw>
                </a:effectLst>
              </a:rPr>
              <a:t>     La responsabilità del committente e dell’appaltatore. </a:t>
            </a:r>
          </a:p>
          <a:p>
            <a:pPr algn="just">
              <a:buFontTx/>
              <a:buNone/>
              <a:defRPr/>
            </a:pPr>
            <a:r>
              <a:rPr lang="it-IT" altLang="it-IT" sz="1800" dirty="0">
                <a:effectLst>
                  <a:outerShdw blurRad="38100" dist="38100" dir="2700000" algn="tl">
                    <a:srgbClr val="000000">
                      <a:alpha val="43137"/>
                    </a:srgbClr>
                  </a:outerShdw>
                </a:effectLst>
              </a:rPr>
              <a:t>     L’interpretazione della giurisprudenza  </a:t>
            </a:r>
          </a:p>
          <a:p>
            <a:pPr algn="just">
              <a:buFontTx/>
              <a:buNone/>
              <a:defRPr/>
            </a:pPr>
            <a:r>
              <a:rPr lang="it-IT" altLang="it-IT" sz="1800" dirty="0"/>
              <a:t>	</a:t>
            </a:r>
          </a:p>
          <a:p>
            <a:pPr algn="just">
              <a:buFontTx/>
              <a:buNone/>
              <a:defRPr/>
            </a:pPr>
            <a:r>
              <a:rPr lang="it-IT" altLang="it-IT" sz="1800" dirty="0"/>
              <a:t>	</a:t>
            </a:r>
            <a:r>
              <a:rPr lang="it-IT" altLang="it-IT" sz="1600" b="1" dirty="0"/>
              <a:t>(2)</a:t>
            </a:r>
            <a:r>
              <a:rPr lang="it-IT" altLang="it-IT" sz="1600" dirty="0"/>
              <a:t> Esigibilità del dovere di controllo e vigilanza. Si riconosce che "il committente non può svolgere un controllo pressante, continuo e capillare sull’organizzazione e sull’andamento dei lavori”. </a:t>
            </a:r>
          </a:p>
          <a:p>
            <a:pPr algn="just">
              <a:buFontTx/>
              <a:buNone/>
              <a:defRPr/>
            </a:pPr>
            <a:r>
              <a:rPr lang="it-IT" altLang="it-IT" sz="1600" dirty="0"/>
              <a:t>	La “responsabilità del committente si fonda su un attento esame della situazione fattuale, al fine di verificare quale sia stata, in concreto, l’effettiva incidenza della condotta del committente nell’eziologia dell’evento, a fronte delle capacità organizzative della ditta scelta per l’esecuzione dei lavori, considerando la specificità dei lavori da eseguire; i criteri seguiti dal committente per la scelta dell’appaltatore o del prestatore d’opera; l’ingerenza del committente stesso nell’esecuzione dei lavori oggetto dell’appalto o del contratto di prestazione d’opera; la percepibilità agevole ed immediata da parte del committente di eventuali situazioni di pericolo”. </a:t>
            </a:r>
          </a:p>
          <a:p>
            <a:pPr algn="just">
              <a:buFontTx/>
              <a:buNone/>
              <a:defRPr/>
            </a:pPr>
            <a:r>
              <a:rPr lang="it-IT" altLang="it-IT" sz="1600" dirty="0"/>
              <a:t>	(principi consolidati: cfr., fra le tante, Cass. pen., sez. IV, 12 luglio 2021, n. 26335; Cass. pen., sez. IV, 31 maggio 2017, n. 27305). </a:t>
            </a:r>
          </a:p>
          <a:p>
            <a:pPr algn="just">
              <a:buFontTx/>
              <a:buNone/>
              <a:defRPr/>
            </a:pPr>
            <a:r>
              <a:rPr lang="it-IT" altLang="it-IT" sz="1600" dirty="0"/>
              <a:t>	</a:t>
            </a:r>
            <a:r>
              <a:rPr lang="it-IT" altLang="it-IT" sz="1600" dirty="0">
                <a:sym typeface="Symbol" panose="05050102010706020507" pitchFamily="18" charset="2"/>
              </a:rPr>
              <a:t> </a:t>
            </a:r>
            <a:r>
              <a:rPr lang="it-IT" altLang="it-IT" sz="1600" dirty="0">
                <a:effectLst>
                  <a:outerShdw blurRad="38100" dist="38100" dir="2700000" algn="tl">
                    <a:srgbClr val="000000">
                      <a:alpha val="43137"/>
                    </a:srgbClr>
                  </a:outerShdw>
                </a:effectLst>
              </a:rPr>
              <a:t>criteri vaghi ed elastici, al giudice ampli margini di discrezionalità, se non di arbitrio</a:t>
            </a:r>
            <a:r>
              <a:rPr lang="it-IT" altLang="it-IT" sz="1600" dirty="0"/>
              <a:t>. </a:t>
            </a:r>
          </a:p>
          <a:p>
            <a:pPr algn="just">
              <a:buFontTx/>
              <a:buNone/>
              <a:defRPr/>
            </a:pPr>
            <a:r>
              <a:rPr lang="it-IT" altLang="it-IT" sz="1600" dirty="0"/>
              <a:t> 	</a:t>
            </a:r>
            <a:r>
              <a:rPr lang="it-IT" altLang="it-IT" sz="1600" dirty="0">
                <a:sym typeface="Symbol" panose="05050102010706020507" pitchFamily="18" charset="2"/>
              </a:rPr>
              <a:t> </a:t>
            </a:r>
            <a:r>
              <a:rPr lang="it-IT" altLang="it-IT" sz="1600" dirty="0">
                <a:effectLst>
                  <a:outerShdw blurRad="38100" dist="38100" dir="2700000" algn="tl">
                    <a:srgbClr val="000000">
                      <a:alpha val="43137"/>
                    </a:srgbClr>
                  </a:outerShdw>
                </a:effectLst>
                <a:sym typeface="Symbol" panose="05050102010706020507" pitchFamily="18" charset="2"/>
              </a:rPr>
              <a:t>r</a:t>
            </a:r>
            <a:r>
              <a:rPr lang="it-IT" altLang="it-IT" sz="1600" dirty="0">
                <a:effectLst>
                  <a:outerShdw blurRad="38100" dist="38100" dir="2700000" algn="tl">
                    <a:srgbClr val="000000">
                      <a:alpha val="43137"/>
                    </a:srgbClr>
                  </a:outerShdw>
                </a:effectLst>
              </a:rPr>
              <a:t>ischio di snaturamento del processo: dall’accertamento del fatto all’accertamento della condotta anteatta e dunque, in definitiva, del modo di essere </a:t>
            </a:r>
            <a:r>
              <a:rPr lang="it-IT" altLang="it-IT" sz="1600">
                <a:effectLst>
                  <a:outerShdw blurRad="38100" dist="38100" dir="2700000" algn="tl">
                    <a:srgbClr val="000000">
                      <a:alpha val="43137"/>
                    </a:srgbClr>
                  </a:outerShdw>
                </a:effectLst>
              </a:rPr>
              <a:t>della persona.</a:t>
            </a:r>
            <a:endParaRPr lang="it-IT" altLang="it-IT" sz="1600" dirty="0">
              <a:effectLst>
                <a:outerShdw blurRad="38100" dist="38100" dir="2700000" algn="tl">
                  <a:srgbClr val="000000">
                    <a:alpha val="43137"/>
                  </a:srgbClr>
                </a:outerShdw>
              </a:effectLst>
            </a:endParaRPr>
          </a:p>
          <a:p>
            <a:pPr algn="just">
              <a:buFontTx/>
              <a:buNone/>
              <a:defRPr/>
            </a:pPr>
            <a:r>
              <a:rPr lang="it-IT" altLang="it-IT" sz="1600" dirty="0"/>
              <a:t> </a:t>
            </a:r>
          </a:p>
          <a:p>
            <a:pPr algn="just">
              <a:buFontTx/>
              <a:buNone/>
              <a:defRPr/>
            </a:pPr>
            <a:endParaRPr lang="it-IT" altLang="it-IT" sz="1800" dirty="0"/>
          </a:p>
          <a:p>
            <a:pPr>
              <a:buFontTx/>
              <a:buNone/>
              <a:defRPr/>
            </a:pPr>
            <a:r>
              <a:rPr lang="it-IT" altLang="it-IT" sz="1800" dirty="0"/>
              <a:t>	</a:t>
            </a:r>
          </a:p>
        </p:txBody>
      </p:sp>
    </p:spTree>
    <p:extLst>
      <p:ext uri="{BB962C8B-B14F-4D97-AF65-F5344CB8AC3E}">
        <p14:creationId xmlns:p14="http://schemas.microsoft.com/office/powerpoint/2010/main" val="3767207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3099D59D-BA18-BE82-C697-CDB7B3290914}"/>
              </a:ext>
            </a:extLst>
          </p:cNvPr>
          <p:cNvSpPr>
            <a:spLocks noGrp="1" noChangeArrowheads="1"/>
          </p:cNvSpPr>
          <p:nvPr>
            <p:ph type="title"/>
          </p:nvPr>
        </p:nvSpPr>
        <p:spPr>
          <a:xfrm>
            <a:off x="468313" y="260350"/>
            <a:ext cx="8229600" cy="490538"/>
          </a:xfrm>
        </p:spPr>
        <p:txBody>
          <a:bodyPr/>
          <a:lstStyle/>
          <a:p>
            <a:r>
              <a:rPr lang="it-IT" altLang="it-IT" sz="3600" dirty="0"/>
              <a:t>D.Lgs. n. 81/2008. Modelli di sicurezza</a:t>
            </a:r>
            <a:r>
              <a:rPr lang="it-IT" altLang="it-IT" sz="4000" dirty="0"/>
              <a:t> </a:t>
            </a:r>
          </a:p>
        </p:txBody>
      </p:sp>
      <p:sp>
        <p:nvSpPr>
          <p:cNvPr id="14339" name="Rectangle 3">
            <a:extLst>
              <a:ext uri="{FF2B5EF4-FFF2-40B4-BE49-F238E27FC236}">
                <a16:creationId xmlns:a16="http://schemas.microsoft.com/office/drawing/2014/main" id="{3A0C4560-2868-53CB-1249-36D5974326FE}"/>
              </a:ext>
            </a:extLst>
          </p:cNvPr>
          <p:cNvSpPr>
            <a:spLocks noGrp="1" noChangeArrowheads="1"/>
          </p:cNvSpPr>
          <p:nvPr>
            <p:ph type="body" idx="1"/>
          </p:nvPr>
        </p:nvSpPr>
        <p:spPr>
          <a:xfrm>
            <a:off x="250825" y="1125538"/>
            <a:ext cx="8713788" cy="5472112"/>
          </a:xfrm>
        </p:spPr>
        <p:txBody>
          <a:bodyPr/>
          <a:lstStyle/>
          <a:p>
            <a:pPr marL="381000" indent="-381000">
              <a:lnSpc>
                <a:spcPct val="80000"/>
              </a:lnSpc>
              <a:buFontTx/>
              <a:buAutoNum type="arabicParenBoth"/>
            </a:pPr>
            <a:r>
              <a:rPr lang="it-IT" altLang="it-IT" sz="2200" b="1" dirty="0"/>
              <a:t>NORMATIVA ANNI ’50 </a:t>
            </a:r>
            <a:r>
              <a:rPr lang="it-IT" altLang="it-IT" sz="2200" b="1" dirty="0">
                <a:sym typeface="Symbol" panose="05050102010706020507" pitchFamily="18" charset="2"/>
              </a:rPr>
              <a:t></a:t>
            </a:r>
            <a:r>
              <a:rPr lang="it-IT" altLang="it-IT" sz="2200" b="1" dirty="0"/>
              <a:t> </a:t>
            </a:r>
            <a:r>
              <a:rPr lang="it-IT" altLang="it-IT" sz="2200" b="1" i="1" dirty="0"/>
              <a:t>SICUREZZA ETERODETERMINATA</a:t>
            </a:r>
            <a:r>
              <a:rPr lang="it-IT" altLang="it-IT" sz="2200" i="1" dirty="0"/>
              <a:t> </a:t>
            </a:r>
          </a:p>
          <a:p>
            <a:pPr marL="381000" indent="-381000">
              <a:lnSpc>
                <a:spcPct val="80000"/>
              </a:lnSpc>
              <a:buFontTx/>
              <a:buNone/>
            </a:pPr>
            <a:endParaRPr lang="it-IT" altLang="it-IT" sz="2200" dirty="0"/>
          </a:p>
          <a:p>
            <a:pPr marL="381000" indent="-381000" algn="just">
              <a:lnSpc>
                <a:spcPct val="80000"/>
              </a:lnSpc>
            </a:pPr>
            <a:r>
              <a:rPr lang="it-IT" altLang="it-IT" sz="2200" b="1" u="sng" dirty="0"/>
              <a:t>Sicurezza imposta e predeterminata interamente da legge</a:t>
            </a:r>
            <a:r>
              <a:rPr lang="it-IT" altLang="it-IT" sz="2200" dirty="0"/>
              <a:t> (e da d.m. attuativi); serie di norme tecniche molto dettagliate (dimensione degli ambienti, caratteristiche di scale, parapetti, macchinari, etc.), la cui inosservanza era sempre penalmente sanzionata </a:t>
            </a:r>
          </a:p>
          <a:p>
            <a:pPr marL="0" indent="0" algn="just">
              <a:lnSpc>
                <a:spcPct val="80000"/>
              </a:lnSpc>
              <a:buNone/>
            </a:pPr>
            <a:endParaRPr lang="it-IT" altLang="it-IT" sz="2200" dirty="0"/>
          </a:p>
          <a:p>
            <a:pPr marL="381000" indent="-381000" algn="just">
              <a:lnSpc>
                <a:spcPct val="80000"/>
              </a:lnSpc>
            </a:pPr>
            <a:r>
              <a:rPr lang="it-IT" altLang="it-IT" sz="2200" dirty="0"/>
              <a:t>CRITICITÀ: sistema di prevenzione rigidamente controllato da legislatore mediante prescrizioni adottate una volta per tutte senza possibilità di adeguamento al singolo ambiente di lavoro, che presenta caratteristiche specifiche (e quindi fattori di rischio) peculiari </a:t>
            </a:r>
            <a:endParaRPr lang="it-IT" altLang="it-IT" sz="2200" dirty="0">
              <a:sym typeface="Symbol" panose="05050102010706020507" pitchFamily="18" charset="2"/>
            </a:endParaRPr>
          </a:p>
          <a:p>
            <a:pPr marL="381000" indent="-381000" algn="just">
              <a:lnSpc>
                <a:spcPct val="80000"/>
              </a:lnSpc>
              <a:buFontTx/>
              <a:buNone/>
            </a:pPr>
            <a:r>
              <a:rPr lang="it-IT" altLang="it-IT" sz="2200" dirty="0">
                <a:sym typeface="Symbol" panose="05050102010706020507" pitchFamily="18" charset="2"/>
              </a:rPr>
              <a:t>	</a:t>
            </a:r>
            <a:endParaRPr lang="it-IT" altLang="it-IT"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FE062CB1-00C9-CD0D-CEBE-EBE337110FEC}"/>
              </a:ext>
            </a:extLst>
          </p:cNvPr>
          <p:cNvSpPr>
            <a:spLocks noGrp="1" noChangeArrowheads="1"/>
          </p:cNvSpPr>
          <p:nvPr>
            <p:ph type="title"/>
          </p:nvPr>
        </p:nvSpPr>
        <p:spPr>
          <a:xfrm>
            <a:off x="457200" y="274638"/>
            <a:ext cx="8229600" cy="490537"/>
          </a:xfrm>
        </p:spPr>
        <p:txBody>
          <a:bodyPr/>
          <a:lstStyle/>
          <a:p>
            <a:r>
              <a:rPr lang="it-IT" altLang="it-IT" sz="3600" dirty="0"/>
              <a:t>D.Lgs. n. 81/2008. Modelli di sicurezza</a:t>
            </a:r>
          </a:p>
        </p:txBody>
      </p:sp>
      <p:sp>
        <p:nvSpPr>
          <p:cNvPr id="15363" name="Rectangle 3">
            <a:extLst>
              <a:ext uri="{FF2B5EF4-FFF2-40B4-BE49-F238E27FC236}">
                <a16:creationId xmlns:a16="http://schemas.microsoft.com/office/drawing/2014/main" id="{4806F137-66AE-059A-78B6-3E7931EBDD4B}"/>
              </a:ext>
            </a:extLst>
          </p:cNvPr>
          <p:cNvSpPr>
            <a:spLocks noGrp="1" noChangeArrowheads="1"/>
          </p:cNvSpPr>
          <p:nvPr>
            <p:ph type="body" idx="1"/>
          </p:nvPr>
        </p:nvSpPr>
        <p:spPr>
          <a:xfrm>
            <a:off x="179388" y="981075"/>
            <a:ext cx="8785225" cy="5616575"/>
          </a:xfrm>
        </p:spPr>
        <p:txBody>
          <a:bodyPr/>
          <a:lstStyle/>
          <a:p>
            <a:pPr>
              <a:lnSpc>
                <a:spcPct val="80000"/>
              </a:lnSpc>
              <a:buFontTx/>
              <a:buNone/>
            </a:pPr>
            <a:r>
              <a:rPr lang="it-IT" altLang="it-IT" sz="1900" b="1" dirty="0"/>
              <a:t>(2) NORMATIVA ANNI ‘70  </a:t>
            </a:r>
            <a:r>
              <a:rPr lang="it-IT" altLang="it-IT" sz="1900" b="1" dirty="0">
                <a:sym typeface="Symbol" panose="05050102010706020507" pitchFamily="18" charset="2"/>
              </a:rPr>
              <a:t></a:t>
            </a:r>
            <a:r>
              <a:rPr lang="it-IT" altLang="it-IT" sz="1900" b="1" dirty="0"/>
              <a:t> </a:t>
            </a:r>
            <a:r>
              <a:rPr lang="it-IT" altLang="it-IT" sz="1900" b="1" i="1" dirty="0"/>
              <a:t>SICUREZZA COGESTITA</a:t>
            </a:r>
          </a:p>
          <a:p>
            <a:pPr>
              <a:lnSpc>
                <a:spcPct val="80000"/>
              </a:lnSpc>
              <a:buFontTx/>
              <a:buNone/>
            </a:pPr>
            <a:endParaRPr lang="it-IT" altLang="it-IT" sz="1900" i="1" dirty="0"/>
          </a:p>
          <a:p>
            <a:pPr algn="just">
              <a:lnSpc>
                <a:spcPct val="80000"/>
              </a:lnSpc>
            </a:pPr>
            <a:r>
              <a:rPr lang="it-IT" altLang="it-IT" sz="1900" b="1" u="sng" dirty="0"/>
              <a:t>art. 9, legge n. 300/1970</a:t>
            </a:r>
            <a:r>
              <a:rPr lang="it-IT" altLang="it-IT" sz="1900" b="1" dirty="0"/>
              <a:t> </a:t>
            </a:r>
            <a:r>
              <a:rPr lang="en-GB" altLang="it-IT" sz="1900" dirty="0">
                <a:sym typeface="Symbol" panose="05050102010706020507" pitchFamily="18" charset="2"/>
              </a:rPr>
              <a:t></a:t>
            </a:r>
            <a:r>
              <a:rPr lang="it-IT" altLang="it-IT" sz="1900" i="1" dirty="0"/>
              <a:t> lavoratori, mediante loro rappresentanze sindacali, hanno diritto di controllare applicazione normativa in materia di prevenzione infortuni e malattie professionali; </a:t>
            </a:r>
          </a:p>
          <a:p>
            <a:pPr algn="just">
              <a:lnSpc>
                <a:spcPct val="80000"/>
              </a:lnSpc>
            </a:pPr>
            <a:endParaRPr lang="it-IT" altLang="it-IT" sz="1900" i="1" dirty="0"/>
          </a:p>
          <a:p>
            <a:pPr algn="just">
              <a:lnSpc>
                <a:spcPct val="80000"/>
              </a:lnSpc>
            </a:pPr>
            <a:r>
              <a:rPr lang="it-IT" altLang="it-IT" sz="1900" b="1" u="sng" dirty="0"/>
              <a:t>art. 20, legge n. 833/1978</a:t>
            </a:r>
            <a:r>
              <a:rPr lang="it-IT" altLang="it-IT" sz="1900" i="1" dirty="0"/>
              <a:t> </a:t>
            </a:r>
            <a:r>
              <a:rPr lang="en-GB" altLang="it-IT" sz="1900" dirty="0">
                <a:sym typeface="Symbol" panose="05050102010706020507" pitchFamily="18" charset="2"/>
              </a:rPr>
              <a:t></a:t>
            </a:r>
            <a:r>
              <a:rPr lang="it-IT" altLang="it-IT" sz="1900" i="1" dirty="0"/>
              <a:t> datore di lavoro e r.s.a. hanno compito di individuare, secondo modalità previste da accordi collettivi, norme di sicurezza necessarie, in considerazione di specifici fattori di rischio connessi a singolo ambiente di lavoro, anche in aggiunta a quelle previste dalla legge. </a:t>
            </a:r>
            <a:r>
              <a:rPr lang="it-IT" altLang="it-IT" sz="2000" dirty="0">
                <a:sym typeface="Symbol" panose="05050102010706020507" pitchFamily="18" charset="2"/>
              </a:rPr>
              <a:t></a:t>
            </a:r>
            <a:endParaRPr lang="it-IT" altLang="it-IT" sz="1900" dirty="0"/>
          </a:p>
          <a:p>
            <a:pPr lvl="1" algn="just">
              <a:lnSpc>
                <a:spcPct val="80000"/>
              </a:lnSpc>
            </a:pPr>
            <a:r>
              <a:rPr lang="it-IT" altLang="it-IT" sz="1900" b="1" dirty="0">
                <a:effectLst>
                  <a:outerShdw blurRad="38100" dist="38100" dir="2700000" algn="tl">
                    <a:srgbClr val="000000">
                      <a:alpha val="43137"/>
                    </a:srgbClr>
                  </a:outerShdw>
                </a:effectLst>
              </a:rPr>
              <a:t>(A)</a:t>
            </a:r>
            <a:r>
              <a:rPr lang="it-IT" altLang="it-IT" sz="1900" dirty="0">
                <a:effectLst>
                  <a:outerShdw blurRad="38100" dist="38100" dir="2700000" algn="tl">
                    <a:srgbClr val="000000">
                      <a:alpha val="43137"/>
                    </a:srgbClr>
                  </a:outerShdw>
                </a:effectLst>
              </a:rPr>
              <a:t> </a:t>
            </a:r>
            <a:r>
              <a:rPr lang="it-IT" altLang="it-IT" sz="1900" u="sng" dirty="0">
                <a:effectLst>
                  <a:outerShdw blurRad="38100" dist="38100" dir="2700000" algn="tl">
                    <a:srgbClr val="000000">
                      <a:alpha val="43137"/>
                    </a:srgbClr>
                  </a:outerShdw>
                </a:effectLst>
              </a:rPr>
              <a:t>arricchimento degli attori del sistema di sicurezza</a:t>
            </a:r>
            <a:r>
              <a:rPr lang="it-IT" altLang="it-IT" sz="1900" dirty="0"/>
              <a:t>: istituzionalizzata la partecipazione dei lavoratori a concreta realizzazione di sistema prevenzionale;</a:t>
            </a:r>
          </a:p>
          <a:p>
            <a:pPr lvl="1" algn="just">
              <a:lnSpc>
                <a:spcPct val="80000"/>
              </a:lnSpc>
            </a:pPr>
            <a:r>
              <a:rPr lang="it-IT" altLang="it-IT" sz="1900" b="1" dirty="0"/>
              <a:t>(B)</a:t>
            </a:r>
            <a:r>
              <a:rPr lang="it-IT" altLang="it-IT" sz="1900" dirty="0"/>
              <a:t> </a:t>
            </a:r>
            <a:r>
              <a:rPr lang="it-IT" altLang="it-IT" sz="1900" u="sng" dirty="0">
                <a:effectLst>
                  <a:outerShdw blurRad="38100" dist="38100" dir="2700000" algn="tl">
                    <a:srgbClr val="000000">
                      <a:alpha val="43137"/>
                    </a:srgbClr>
                  </a:outerShdw>
                </a:effectLst>
              </a:rPr>
              <a:t>cambiamento del modello di sicurezza (e arricchimento delle fonti normative che lo determinano</a:t>
            </a:r>
            <a:r>
              <a:rPr lang="it-IT" altLang="it-IT" sz="1900" dirty="0">
                <a:effectLst>
                  <a:outerShdw blurRad="38100" dist="38100" dir="2700000" algn="tl">
                    <a:srgbClr val="000000">
                      <a:alpha val="43137"/>
                    </a:srgbClr>
                  </a:outerShdw>
                </a:effectLst>
              </a:rPr>
              <a:t>)</a:t>
            </a:r>
            <a:r>
              <a:rPr lang="it-IT" altLang="it-IT" sz="1900" dirty="0"/>
              <a:t>: non più modello di sicurezza “rigido” (= generalizzato/standardizzato) già pre-definito dalla legge; ma modello di </a:t>
            </a:r>
            <a:r>
              <a:rPr lang="it-IT" altLang="it-IT" sz="1900" dirty="0">
                <a:effectLst>
                  <a:outerShdw blurRad="38100" dist="38100" dir="2700000" algn="tl">
                    <a:srgbClr val="000000">
                      <a:alpha val="43137"/>
                    </a:srgbClr>
                  </a:outerShdw>
                </a:effectLst>
              </a:rPr>
              <a:t>sicurezza “flessibile”, obiettivo da raggiungere adattando, arricchendo, specificando caso per caso (mediante norme di c.coll.) la normativa in relazione a situazioni specifiche</a:t>
            </a:r>
            <a:endParaRPr lang="it-IT" altLang="it-IT" sz="1600" dirty="0"/>
          </a:p>
        </p:txBody>
      </p:sp>
      <p:pic>
        <p:nvPicPr>
          <p:cNvPr id="3" name="Immagine 2">
            <a:extLst>
              <a:ext uri="{FF2B5EF4-FFF2-40B4-BE49-F238E27FC236}">
                <a16:creationId xmlns:a16="http://schemas.microsoft.com/office/drawing/2014/main" id="{FA61EAB4-A5B9-8EF2-CEBF-FA19F1CED0DA}"/>
              </a:ext>
            </a:extLst>
          </p:cNvPr>
          <p:cNvPicPr>
            <a:picLocks noChangeAspect="1"/>
          </p:cNvPicPr>
          <p:nvPr/>
        </p:nvPicPr>
        <p:blipFill>
          <a:blip r:embed="rId2"/>
          <a:stretch>
            <a:fillRect/>
          </a:stretch>
        </p:blipFill>
        <p:spPr>
          <a:xfrm>
            <a:off x="4111712" y="3142463"/>
            <a:ext cx="920576" cy="57307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E5727FDB-232E-B9B0-E795-12CDA5AB6B65}"/>
              </a:ext>
            </a:extLst>
          </p:cNvPr>
          <p:cNvSpPr>
            <a:spLocks noGrp="1" noChangeArrowheads="1"/>
          </p:cNvSpPr>
          <p:nvPr>
            <p:ph type="title"/>
          </p:nvPr>
        </p:nvSpPr>
        <p:spPr>
          <a:xfrm>
            <a:off x="457200" y="274638"/>
            <a:ext cx="8229600" cy="561975"/>
          </a:xfrm>
        </p:spPr>
        <p:txBody>
          <a:bodyPr/>
          <a:lstStyle/>
          <a:p>
            <a:r>
              <a:rPr lang="it-IT" altLang="it-IT" sz="3600" dirty="0"/>
              <a:t>D.Lgs. n. 81/2008. Modelli di sicurezza</a:t>
            </a:r>
          </a:p>
        </p:txBody>
      </p:sp>
      <p:sp>
        <p:nvSpPr>
          <p:cNvPr id="16387" name="Rectangle 3">
            <a:extLst>
              <a:ext uri="{FF2B5EF4-FFF2-40B4-BE49-F238E27FC236}">
                <a16:creationId xmlns:a16="http://schemas.microsoft.com/office/drawing/2014/main" id="{EC606622-B937-5FDD-8038-8FCF1D9E35E4}"/>
              </a:ext>
            </a:extLst>
          </p:cNvPr>
          <p:cNvSpPr>
            <a:spLocks noGrp="1" noChangeArrowheads="1"/>
          </p:cNvSpPr>
          <p:nvPr>
            <p:ph type="body" idx="1"/>
          </p:nvPr>
        </p:nvSpPr>
        <p:spPr>
          <a:xfrm>
            <a:off x="179388" y="1052513"/>
            <a:ext cx="8785225" cy="5545137"/>
          </a:xfrm>
        </p:spPr>
        <p:txBody>
          <a:bodyPr/>
          <a:lstStyle/>
          <a:p>
            <a:pPr marL="609600" indent="-609600">
              <a:buFontTx/>
              <a:buAutoNum type="arabicParenBoth" startAt="3"/>
            </a:pPr>
            <a:r>
              <a:rPr lang="it-IT" altLang="it-IT" sz="2400" b="1" dirty="0"/>
              <a:t>NORMATIVA ATTUALE (d.lgs. n. 626/1994 e d.lgs. n. 81/2008) </a:t>
            </a:r>
            <a:r>
              <a:rPr lang="it-IT" altLang="it-IT" sz="2400" b="1" dirty="0">
                <a:sym typeface="Symbol" panose="05050102010706020507" pitchFamily="18" charset="2"/>
              </a:rPr>
              <a:t></a:t>
            </a:r>
            <a:r>
              <a:rPr lang="it-IT" altLang="it-IT" sz="2400" b="1" dirty="0"/>
              <a:t> </a:t>
            </a:r>
            <a:r>
              <a:rPr lang="it-IT" altLang="it-IT" sz="2400" b="1" i="1" dirty="0"/>
              <a:t>SICUREZZA COGESTITA</a:t>
            </a:r>
            <a:r>
              <a:rPr lang="it-IT" altLang="it-IT" sz="2800" dirty="0"/>
              <a:t> </a:t>
            </a:r>
          </a:p>
          <a:p>
            <a:pPr marL="0" indent="0">
              <a:buNone/>
            </a:pPr>
            <a:endParaRPr lang="it-IT" altLang="it-IT" sz="2800" dirty="0"/>
          </a:p>
          <a:p>
            <a:pPr marL="609600" indent="-609600"/>
            <a:r>
              <a:rPr lang="it-IT" altLang="it-IT" sz="2000" dirty="0">
                <a:sym typeface="Symbol" panose="05050102010706020507" pitchFamily="18" charset="2"/>
              </a:rPr>
              <a:t></a:t>
            </a:r>
            <a:r>
              <a:rPr lang="it-IT" altLang="it-IT" sz="2000" dirty="0"/>
              <a:t> </a:t>
            </a:r>
            <a:r>
              <a:rPr lang="it-IT" altLang="it-IT" sz="2000" dirty="0">
                <a:sym typeface="Symbol" panose="05050102010706020507" pitchFamily="18" charset="2"/>
              </a:rPr>
              <a:t>sicurezza sul lavoro è assicurata: </a:t>
            </a:r>
          </a:p>
          <a:p>
            <a:pPr lvl="1"/>
            <a:r>
              <a:rPr lang="it-IT" altLang="it-IT" sz="2000" dirty="0">
                <a:sym typeface="Symbol" panose="05050102010706020507" pitchFamily="18" charset="2"/>
              </a:rPr>
              <a:t>non solo da </a:t>
            </a:r>
            <a:r>
              <a:rPr lang="it-IT" altLang="it-IT" sz="2000" u="sng" dirty="0">
                <a:effectLst>
                  <a:outerShdw blurRad="38100" dist="38100" dir="2700000" algn="tl">
                    <a:srgbClr val="000000">
                      <a:alpha val="43137"/>
                    </a:srgbClr>
                  </a:outerShdw>
                </a:effectLst>
                <a:sym typeface="Symbol" panose="05050102010706020507" pitchFamily="18" charset="2"/>
              </a:rPr>
              <a:t>applicazione della normativa tecnica</a:t>
            </a:r>
            <a:r>
              <a:rPr lang="it-IT" altLang="it-IT" sz="2000" dirty="0">
                <a:effectLst>
                  <a:outerShdw blurRad="38100" dist="38100" dir="2700000" algn="tl">
                    <a:srgbClr val="000000">
                      <a:alpha val="43137"/>
                    </a:srgbClr>
                  </a:outerShdw>
                </a:effectLst>
                <a:sym typeface="Symbol" panose="05050102010706020507" pitchFamily="18" charset="2"/>
              </a:rPr>
              <a:t> sulla salubrità degli ambienti</a:t>
            </a:r>
            <a:r>
              <a:rPr lang="it-IT" altLang="it-IT" sz="2000" dirty="0">
                <a:sym typeface="Symbol" panose="05050102010706020507" pitchFamily="18" charset="2"/>
              </a:rPr>
              <a:t> </a:t>
            </a:r>
          </a:p>
          <a:p>
            <a:pPr lvl="1" algn="just"/>
            <a:r>
              <a:rPr lang="it-IT" altLang="it-IT" sz="2000" i="1" dirty="0">
                <a:sym typeface="Symbol" panose="05050102010706020507" pitchFamily="18" charset="2"/>
              </a:rPr>
              <a:t>ma anche da</a:t>
            </a:r>
            <a:r>
              <a:rPr lang="it-IT" altLang="it-IT" sz="2000" i="1" dirty="0">
                <a:effectLst>
                  <a:outerShdw blurRad="38100" dist="38100" dir="2700000" algn="tl">
                    <a:srgbClr val="000000">
                      <a:alpha val="43137"/>
                    </a:srgbClr>
                  </a:outerShdw>
                </a:effectLst>
                <a:sym typeface="Symbol" panose="05050102010706020507" pitchFamily="18" charset="2"/>
              </a:rPr>
              <a:t> </a:t>
            </a:r>
            <a:r>
              <a:rPr lang="it-IT" altLang="it-IT" sz="2000" i="1" u="sng" dirty="0">
                <a:effectLst>
                  <a:outerShdw blurRad="38100" dist="38100" dir="2700000" algn="tl">
                    <a:srgbClr val="000000">
                      <a:alpha val="43137"/>
                    </a:srgbClr>
                  </a:outerShdw>
                </a:effectLst>
              </a:rPr>
              <a:t>attività di prevenzione</a:t>
            </a:r>
            <a:r>
              <a:rPr lang="it-IT" altLang="it-IT" sz="2000" i="1" dirty="0"/>
              <a:t>, intesa come </a:t>
            </a:r>
            <a:r>
              <a:rPr lang="it-IT" altLang="it-IT" sz="2000" i="1" dirty="0">
                <a:effectLst>
                  <a:outerShdw blurRad="38100" dist="38100" dir="2700000" algn="tl">
                    <a:srgbClr val="000000">
                      <a:alpha val="43137"/>
                    </a:srgbClr>
                  </a:outerShdw>
                </a:effectLst>
              </a:rPr>
              <a:t>programmazione della sicurezza</a:t>
            </a:r>
            <a:r>
              <a:rPr lang="it-IT" altLang="it-IT" sz="2000" i="1" dirty="0"/>
              <a:t>, </a:t>
            </a:r>
            <a:r>
              <a:rPr lang="it-IT" altLang="it-IT" sz="2000" i="1" dirty="0">
                <a:effectLst>
                  <a:outerShdw blurRad="38100" dist="38100" dir="2700000" algn="tl">
                    <a:srgbClr val="000000">
                      <a:alpha val="43137"/>
                    </a:srgbClr>
                  </a:outerShdw>
                </a:effectLst>
              </a:rPr>
              <a:t>valutazione preventiva dei rischi </a:t>
            </a:r>
            <a:r>
              <a:rPr lang="it-IT" altLang="it-IT" sz="2000" i="1" dirty="0"/>
              <a:t>connessi alla prestazione lavorativa svolta in uno specifico ambiente, effettuata anche col coinvolgimento dei destinatari della normativa (lavoratori e loro organizzazioni)</a:t>
            </a:r>
            <a:r>
              <a:rPr lang="it-IT" altLang="it-IT" sz="2000" dirty="0"/>
              <a:t>.</a:t>
            </a:r>
          </a:p>
          <a:p>
            <a:pPr marL="457200" lvl="1" indent="0" algn="just">
              <a:buNone/>
            </a:pPr>
            <a:endParaRPr lang="it-IT" altLang="it-IT" sz="1800" dirty="0"/>
          </a:p>
          <a:p>
            <a:pPr marL="609600" indent="-609600">
              <a:buFontTx/>
              <a:buNone/>
            </a:pPr>
            <a:r>
              <a:rPr lang="it-IT" altLang="it-IT" sz="1800" i="1" dirty="0"/>
              <a:t>	</a:t>
            </a:r>
            <a:endParaRPr lang="it-IT" altLang="it-IT" sz="1800" dirty="0"/>
          </a:p>
          <a:p>
            <a:pPr marL="609600" indent="-609600">
              <a:buFontTx/>
              <a:buNone/>
            </a:pPr>
            <a:r>
              <a:rPr lang="it-IT" altLang="it-IT" sz="1800" dirty="0"/>
              <a:t>	</a:t>
            </a:r>
          </a:p>
          <a:p>
            <a:pPr marL="609600" indent="-609600">
              <a:buFontTx/>
              <a:buNone/>
            </a:pPr>
            <a:r>
              <a:rPr lang="it-IT" altLang="it-IT" sz="2000" dirty="0"/>
              <a:t>	</a:t>
            </a:r>
          </a:p>
          <a:p>
            <a:pPr marL="609600" indent="-609600">
              <a:buFontTx/>
              <a:buNone/>
            </a:pPr>
            <a:r>
              <a:rPr lang="it-IT" altLang="it-IT" dirty="0"/>
              <a:t> </a:t>
            </a:r>
          </a:p>
          <a:p>
            <a:pPr marL="609600" indent="-609600"/>
            <a:endParaRPr lang="it-IT" alt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F2B34-DF4C-2BC8-0276-C1456ECDFCF8}"/>
            </a:ext>
          </a:extLst>
        </p:cNvPr>
        <p:cNvGrpSpPr/>
        <p:nvPr/>
      </p:nvGrpSpPr>
      <p:grpSpPr>
        <a:xfrm>
          <a:off x="0" y="0"/>
          <a:ext cx="0" cy="0"/>
          <a:chOff x="0" y="0"/>
          <a:chExt cx="0" cy="0"/>
        </a:xfrm>
      </p:grpSpPr>
      <p:sp>
        <p:nvSpPr>
          <p:cNvPr id="16386" name="Rectangle 2">
            <a:extLst>
              <a:ext uri="{FF2B5EF4-FFF2-40B4-BE49-F238E27FC236}">
                <a16:creationId xmlns:a16="http://schemas.microsoft.com/office/drawing/2014/main" id="{4A2866B0-3FB6-80F0-F756-6D55F31C82DF}"/>
              </a:ext>
            </a:extLst>
          </p:cNvPr>
          <p:cNvSpPr>
            <a:spLocks noGrp="1" noChangeArrowheads="1"/>
          </p:cNvSpPr>
          <p:nvPr>
            <p:ph type="title"/>
          </p:nvPr>
        </p:nvSpPr>
        <p:spPr>
          <a:xfrm>
            <a:off x="457200" y="274638"/>
            <a:ext cx="8229600" cy="561975"/>
          </a:xfrm>
        </p:spPr>
        <p:txBody>
          <a:bodyPr/>
          <a:lstStyle/>
          <a:p>
            <a:r>
              <a:rPr lang="it-IT" altLang="it-IT" sz="3600" dirty="0"/>
              <a:t>D.Lgs. n. 81/2008. Modelli di sicurezza</a:t>
            </a:r>
          </a:p>
        </p:txBody>
      </p:sp>
      <p:sp>
        <p:nvSpPr>
          <p:cNvPr id="16387" name="Rectangle 3">
            <a:extLst>
              <a:ext uri="{FF2B5EF4-FFF2-40B4-BE49-F238E27FC236}">
                <a16:creationId xmlns:a16="http://schemas.microsoft.com/office/drawing/2014/main" id="{86C8EB17-4B2F-8C78-A536-3C402FE9C8A7}"/>
              </a:ext>
            </a:extLst>
          </p:cNvPr>
          <p:cNvSpPr>
            <a:spLocks noGrp="1" noChangeArrowheads="1"/>
          </p:cNvSpPr>
          <p:nvPr>
            <p:ph type="body" idx="1"/>
          </p:nvPr>
        </p:nvSpPr>
        <p:spPr>
          <a:xfrm>
            <a:off x="179388" y="1052513"/>
            <a:ext cx="8785225" cy="5545137"/>
          </a:xfrm>
        </p:spPr>
        <p:txBody>
          <a:bodyPr/>
          <a:lstStyle/>
          <a:p>
            <a:pPr marL="609600" indent="-609600">
              <a:buFontTx/>
              <a:buNone/>
            </a:pPr>
            <a:r>
              <a:rPr lang="it-IT" altLang="it-IT" sz="2400" b="1" dirty="0"/>
              <a:t>(3) 	NORMATIVA ATTUALE (d.lgs. n. 626/1994 e d.lgs. n. 81/2008) </a:t>
            </a:r>
            <a:r>
              <a:rPr lang="it-IT" altLang="it-IT" sz="2400" b="1" dirty="0">
                <a:sym typeface="Symbol" panose="05050102010706020507" pitchFamily="18" charset="2"/>
              </a:rPr>
              <a:t></a:t>
            </a:r>
            <a:r>
              <a:rPr lang="it-IT" altLang="it-IT" sz="2400" b="1" dirty="0"/>
              <a:t> </a:t>
            </a:r>
            <a:r>
              <a:rPr lang="it-IT" altLang="it-IT" sz="2400" b="1" i="1" dirty="0"/>
              <a:t>SICUREZZA COGESTITA</a:t>
            </a:r>
            <a:r>
              <a:rPr lang="it-IT" altLang="it-IT" sz="2800" dirty="0"/>
              <a:t> </a:t>
            </a:r>
          </a:p>
          <a:p>
            <a:pPr marL="457200" lvl="1" indent="0" algn="just">
              <a:buNone/>
            </a:pPr>
            <a:endParaRPr lang="it-IT" altLang="it-IT" sz="1800" dirty="0"/>
          </a:p>
          <a:p>
            <a:pPr marL="609600" indent="-609600"/>
            <a:r>
              <a:rPr lang="it-IT" altLang="it-IT" sz="2100" u="sng" dirty="0"/>
              <a:t>Principi fondamentali del nuovo modello</a:t>
            </a:r>
          </a:p>
          <a:p>
            <a:pPr marL="609600" indent="-609600" algn="just">
              <a:buFontTx/>
              <a:buNone/>
            </a:pPr>
            <a:r>
              <a:rPr lang="it-IT" altLang="it-IT" sz="2100" i="1" dirty="0"/>
              <a:t>	(a)</a:t>
            </a:r>
            <a:r>
              <a:rPr lang="it-IT" altLang="it-IT" sz="2100" dirty="0"/>
              <a:t> </a:t>
            </a:r>
            <a:r>
              <a:rPr lang="it-IT" altLang="it-IT" sz="2100" i="1" dirty="0"/>
              <a:t>principio di effettività</a:t>
            </a:r>
            <a:endParaRPr lang="it-IT" altLang="it-IT" sz="2100" dirty="0"/>
          </a:p>
          <a:p>
            <a:pPr marL="609600" indent="-609600">
              <a:buFontTx/>
              <a:buNone/>
            </a:pPr>
            <a:r>
              <a:rPr lang="it-IT" altLang="it-IT" sz="2100" i="1" dirty="0"/>
              <a:t>	(b) disciplina della delega di funzioni </a:t>
            </a:r>
          </a:p>
          <a:p>
            <a:pPr marL="609600" indent="-609600">
              <a:buFontTx/>
              <a:buNone/>
            </a:pPr>
            <a:r>
              <a:rPr lang="it-IT" altLang="it-IT" sz="2100" i="1" dirty="0"/>
              <a:t>	(c) promozione di virtuosi modelli di organizzazione aziendale 	</a:t>
            </a:r>
          </a:p>
          <a:p>
            <a:pPr marL="609600" indent="-609600">
              <a:buFontTx/>
              <a:buNone/>
            </a:pPr>
            <a:r>
              <a:rPr lang="it-IT" altLang="it-IT" sz="2100" i="1" dirty="0"/>
              <a:t>	(d) responsabilizzazione del lavoratore </a:t>
            </a:r>
          </a:p>
          <a:p>
            <a:pPr marL="609600" indent="-609600">
              <a:buFontTx/>
              <a:buNone/>
            </a:pPr>
            <a:r>
              <a:rPr lang="it-IT" altLang="it-IT" sz="2100" i="1" dirty="0"/>
              <a:t>	(e) responsabilizzazione della committenza negli appalti</a:t>
            </a:r>
            <a:endParaRPr lang="it-IT" altLang="it-IT" sz="2100" dirty="0"/>
          </a:p>
          <a:p>
            <a:pPr marL="609600" indent="-609600">
              <a:buFontTx/>
              <a:buNone/>
            </a:pPr>
            <a:r>
              <a:rPr lang="it-IT" altLang="it-IT" sz="2100" i="1" dirty="0"/>
              <a:t>	</a:t>
            </a:r>
            <a:endParaRPr lang="it-IT" altLang="it-IT" sz="2100" dirty="0"/>
          </a:p>
          <a:p>
            <a:pPr marL="609600" indent="-609600">
              <a:buFontTx/>
              <a:buNone/>
            </a:pPr>
            <a:r>
              <a:rPr lang="it-IT" altLang="it-IT" sz="1800" dirty="0"/>
              <a:t>	</a:t>
            </a:r>
          </a:p>
          <a:p>
            <a:pPr marL="609600" indent="-609600">
              <a:buFontTx/>
              <a:buNone/>
            </a:pPr>
            <a:r>
              <a:rPr lang="it-IT" altLang="it-IT" sz="2000" dirty="0"/>
              <a:t>	</a:t>
            </a:r>
          </a:p>
          <a:p>
            <a:pPr marL="609600" indent="-609600">
              <a:buFontTx/>
              <a:buNone/>
            </a:pPr>
            <a:r>
              <a:rPr lang="it-IT" altLang="it-IT" dirty="0"/>
              <a:t> </a:t>
            </a:r>
          </a:p>
          <a:p>
            <a:pPr marL="609600" indent="-609600"/>
            <a:endParaRPr lang="it-IT" altLang="it-IT" dirty="0"/>
          </a:p>
        </p:txBody>
      </p:sp>
    </p:spTree>
    <p:extLst>
      <p:ext uri="{BB962C8B-B14F-4D97-AF65-F5344CB8AC3E}">
        <p14:creationId xmlns:p14="http://schemas.microsoft.com/office/powerpoint/2010/main" val="3870947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EE94BB7-D839-E588-3534-431CE3A724AC}"/>
              </a:ext>
            </a:extLst>
          </p:cNvPr>
          <p:cNvSpPr>
            <a:spLocks noGrp="1" noChangeArrowheads="1"/>
          </p:cNvSpPr>
          <p:nvPr>
            <p:ph type="title"/>
          </p:nvPr>
        </p:nvSpPr>
        <p:spPr>
          <a:xfrm>
            <a:off x="457200" y="274638"/>
            <a:ext cx="8229600" cy="706437"/>
          </a:xfrm>
        </p:spPr>
        <p:txBody>
          <a:bodyPr/>
          <a:lstStyle/>
          <a:p>
            <a:r>
              <a:rPr lang="it-IT" altLang="it-IT" sz="3600" dirty="0"/>
              <a:t>D.Lgs. n. 81/2008. Gli attori del sistema</a:t>
            </a:r>
          </a:p>
        </p:txBody>
      </p:sp>
      <p:sp>
        <p:nvSpPr>
          <p:cNvPr id="4099" name="Rectangle 3">
            <a:extLst>
              <a:ext uri="{FF2B5EF4-FFF2-40B4-BE49-F238E27FC236}">
                <a16:creationId xmlns:a16="http://schemas.microsoft.com/office/drawing/2014/main" id="{A2ED9B5A-B057-6FF0-A9D4-E43145A6529C}"/>
              </a:ext>
            </a:extLst>
          </p:cNvPr>
          <p:cNvSpPr>
            <a:spLocks noGrp="1" noChangeArrowheads="1"/>
          </p:cNvSpPr>
          <p:nvPr>
            <p:ph type="body" idx="1"/>
          </p:nvPr>
        </p:nvSpPr>
        <p:spPr/>
        <p:txBody>
          <a:bodyPr/>
          <a:lstStyle/>
          <a:p>
            <a:pPr>
              <a:buFontTx/>
              <a:buNone/>
            </a:pPr>
            <a:r>
              <a:rPr lang="it-IT" altLang="it-IT" sz="2200" u="sng" dirty="0"/>
              <a:t>Gli attori del sistema aziendale di prevenzione e sicurezza</a:t>
            </a:r>
            <a:endParaRPr lang="it-IT" altLang="it-IT" sz="2200" dirty="0"/>
          </a:p>
          <a:p>
            <a:pPr>
              <a:buFontTx/>
              <a:buNone/>
            </a:pPr>
            <a:endParaRPr lang="it-IT" altLang="it-IT" sz="2200" dirty="0"/>
          </a:p>
          <a:p>
            <a:pPr>
              <a:buFontTx/>
              <a:buChar char="-"/>
            </a:pPr>
            <a:r>
              <a:rPr lang="it-IT" altLang="it-IT" sz="2200" dirty="0">
                <a:solidFill>
                  <a:srgbClr val="FF0000"/>
                </a:solidFill>
                <a:effectLst>
                  <a:outerShdw blurRad="38100" dist="38100" dir="2700000" algn="tl">
                    <a:srgbClr val="000000">
                      <a:alpha val="43137"/>
                    </a:srgbClr>
                  </a:outerShdw>
                </a:effectLst>
              </a:rPr>
              <a:t>Datore di lavoro (privato e pubblico)</a:t>
            </a:r>
          </a:p>
          <a:p>
            <a:pPr>
              <a:buFontTx/>
              <a:buChar char="-"/>
            </a:pPr>
            <a:r>
              <a:rPr lang="it-IT" altLang="it-IT" sz="2200" dirty="0"/>
              <a:t>Dirigente</a:t>
            </a:r>
          </a:p>
          <a:p>
            <a:pPr>
              <a:buFontTx/>
              <a:buChar char="-"/>
            </a:pPr>
            <a:r>
              <a:rPr lang="it-IT" altLang="it-IT" sz="2200" dirty="0"/>
              <a:t>Preposto </a:t>
            </a:r>
          </a:p>
          <a:p>
            <a:pPr>
              <a:buFontTx/>
              <a:buChar char="-"/>
            </a:pPr>
            <a:r>
              <a:rPr lang="it-IT" altLang="it-IT" sz="2200" dirty="0"/>
              <a:t>Responsabile del SPP</a:t>
            </a:r>
          </a:p>
          <a:p>
            <a:pPr>
              <a:buFontTx/>
              <a:buNone/>
            </a:pPr>
            <a:r>
              <a:rPr lang="it-IT" altLang="it-IT" sz="2200" dirty="0"/>
              <a:t>-   Medico competente </a:t>
            </a:r>
          </a:p>
          <a:p>
            <a:pPr>
              <a:buFontTx/>
              <a:buChar char="-"/>
            </a:pPr>
            <a:r>
              <a:rPr lang="it-IT" altLang="it-IT" sz="2200" dirty="0"/>
              <a:t>Rappresentate dei lavoratori per la sicurezza  </a:t>
            </a:r>
          </a:p>
          <a:p>
            <a:pPr>
              <a:buFontTx/>
              <a:buChar char="-"/>
            </a:pPr>
            <a:r>
              <a:rPr lang="it-IT" altLang="it-IT" sz="2200" dirty="0"/>
              <a:t>I lavoratori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3BD54A6-96D9-4EF6-9C49-D3D9F8ED5491}"/>
              </a:ext>
            </a:extLst>
          </p:cNvPr>
          <p:cNvSpPr>
            <a:spLocks noGrp="1" noChangeArrowheads="1"/>
          </p:cNvSpPr>
          <p:nvPr>
            <p:ph type="title"/>
          </p:nvPr>
        </p:nvSpPr>
        <p:spPr/>
        <p:txBody>
          <a:bodyPr/>
          <a:lstStyle/>
          <a:p>
            <a:r>
              <a:rPr lang="it-IT" altLang="it-IT" sz="3200" dirty="0"/>
              <a:t>D.Lgs. n. 81/2008. Il datore di lavoro</a:t>
            </a:r>
            <a:r>
              <a:rPr lang="it-IT" altLang="it-IT" dirty="0"/>
              <a:t> </a:t>
            </a:r>
          </a:p>
        </p:txBody>
      </p:sp>
      <p:sp>
        <p:nvSpPr>
          <p:cNvPr id="5123" name="Rectangle 3">
            <a:extLst>
              <a:ext uri="{FF2B5EF4-FFF2-40B4-BE49-F238E27FC236}">
                <a16:creationId xmlns:a16="http://schemas.microsoft.com/office/drawing/2014/main" id="{6548A3C1-4CC2-F087-6E77-95A3D7414D99}"/>
              </a:ext>
            </a:extLst>
          </p:cNvPr>
          <p:cNvSpPr>
            <a:spLocks noGrp="1" noChangeArrowheads="1"/>
          </p:cNvSpPr>
          <p:nvPr>
            <p:ph type="body" idx="1"/>
          </p:nvPr>
        </p:nvSpPr>
        <p:spPr/>
        <p:txBody>
          <a:bodyPr/>
          <a:lstStyle/>
          <a:p>
            <a:pPr algn="just">
              <a:lnSpc>
                <a:spcPct val="80000"/>
              </a:lnSpc>
              <a:buFontTx/>
              <a:buNone/>
            </a:pPr>
            <a:r>
              <a:rPr lang="it-IT" altLang="it-IT" sz="1800" b="1" u="sng" dirty="0"/>
              <a:t>Datore di lavoro pubblico</a:t>
            </a:r>
            <a:r>
              <a:rPr lang="it-IT" altLang="it-IT" sz="1800" u="sng" dirty="0"/>
              <a:t> </a:t>
            </a:r>
          </a:p>
          <a:p>
            <a:pPr algn="just">
              <a:lnSpc>
                <a:spcPct val="80000"/>
              </a:lnSpc>
              <a:buFontTx/>
              <a:buNone/>
            </a:pPr>
            <a:r>
              <a:rPr lang="it-IT" altLang="it-IT" sz="1800" dirty="0"/>
              <a:t>(nelle </a:t>
            </a:r>
            <a:r>
              <a:rPr lang="it-IT" altLang="it-IT" sz="1800" dirty="0" err="1"/>
              <a:t>pp.aa</a:t>
            </a:r>
            <a:r>
              <a:rPr lang="it-IT" altLang="it-IT" sz="1800" dirty="0"/>
              <a:t>. </a:t>
            </a:r>
            <a:r>
              <a:rPr lang="it-IT" altLang="it-IT" sz="1800" i="1" dirty="0"/>
              <a:t>ex art. 1, c. 2, d.lgs. n. 165/2001</a:t>
            </a:r>
            <a:r>
              <a:rPr lang="it-IT" altLang="it-IT" sz="1800" dirty="0"/>
              <a:t>)</a:t>
            </a:r>
          </a:p>
          <a:p>
            <a:pPr algn="just">
              <a:lnSpc>
                <a:spcPct val="80000"/>
              </a:lnSpc>
              <a:buFontTx/>
              <a:buNone/>
            </a:pPr>
            <a:endParaRPr lang="it-IT" altLang="it-IT" sz="1800" dirty="0"/>
          </a:p>
          <a:p>
            <a:pPr lvl="1" algn="just">
              <a:lnSpc>
                <a:spcPct val="80000"/>
              </a:lnSpc>
            </a:pPr>
            <a:r>
              <a:rPr lang="it-IT" altLang="it-IT" sz="1800" b="1" i="1" u="sng" dirty="0"/>
              <a:t>dirigente</a:t>
            </a:r>
            <a:r>
              <a:rPr lang="it-IT" altLang="it-IT" sz="1800" i="1" dirty="0"/>
              <a:t> cui spettano poteri di gestione</a:t>
            </a:r>
            <a:r>
              <a:rPr lang="it-IT" altLang="it-IT" sz="1800" dirty="0"/>
              <a:t> ed individuato da atto formale di attribuzione dell’incarico emanato da organo di vertice; tale atto ha carattere costitutivo del compito e della relativa responsabilità, per cui dirigente non può essere chiamato a rispondere senza che un tale atto sia stato emanato;</a:t>
            </a:r>
          </a:p>
          <a:p>
            <a:pPr lvl="1" algn="just">
              <a:lnSpc>
                <a:spcPct val="80000"/>
              </a:lnSpc>
            </a:pPr>
            <a:endParaRPr lang="it-IT" altLang="it-IT" sz="1800" i="1" dirty="0"/>
          </a:p>
          <a:p>
            <a:pPr lvl="1" algn="just">
              <a:lnSpc>
                <a:spcPct val="80000"/>
              </a:lnSpc>
            </a:pPr>
            <a:r>
              <a:rPr lang="it-IT" altLang="it-IT" sz="1800" b="1" i="1" u="sng" dirty="0"/>
              <a:t>funzionario senza qualifica dirigenziale</a:t>
            </a:r>
            <a:r>
              <a:rPr lang="it-IT" altLang="it-IT" sz="1800" dirty="0"/>
              <a:t>, solo se quest’ultimo sia: </a:t>
            </a:r>
            <a:endParaRPr lang="it-IT" altLang="it-IT" sz="1800" i="1" dirty="0"/>
          </a:p>
          <a:p>
            <a:pPr lvl="2" algn="just">
              <a:lnSpc>
                <a:spcPct val="80000"/>
              </a:lnSpc>
            </a:pPr>
            <a:r>
              <a:rPr lang="it-IT" altLang="it-IT" sz="1800" i="1" dirty="0"/>
              <a:t>preposto ad un ufficio con autonomia gestionale, individuato da organo di vertice delle singole amministrazioni</a:t>
            </a:r>
            <a:r>
              <a:rPr lang="it-IT" altLang="it-IT" sz="1800" dirty="0"/>
              <a:t>;</a:t>
            </a:r>
            <a:endParaRPr lang="it-IT" altLang="it-IT" sz="1800" i="1" dirty="0"/>
          </a:p>
          <a:p>
            <a:pPr lvl="2" algn="just">
              <a:lnSpc>
                <a:spcPct val="80000"/>
              </a:lnSpc>
            </a:pPr>
            <a:r>
              <a:rPr lang="it-IT" altLang="it-IT" sz="1800" i="1" dirty="0"/>
              <a:t>dotato di autonomi poteri decisionali e di spesa</a:t>
            </a:r>
            <a:r>
              <a:rPr lang="it-IT" altLang="it-IT" sz="1800" dirty="0"/>
              <a:t>; </a:t>
            </a:r>
          </a:p>
          <a:p>
            <a:pPr>
              <a:lnSpc>
                <a:spcPct val="80000"/>
              </a:lnSpc>
              <a:buFontTx/>
              <a:buNone/>
            </a:pPr>
            <a:endParaRPr lang="it-IT" altLang="it-IT"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D8C89933-BF7E-FB73-9100-557086A0CD40}"/>
              </a:ext>
            </a:extLst>
          </p:cNvPr>
          <p:cNvSpPr>
            <a:spLocks noGrp="1" noChangeArrowheads="1"/>
          </p:cNvSpPr>
          <p:nvPr>
            <p:ph type="title"/>
          </p:nvPr>
        </p:nvSpPr>
        <p:spPr>
          <a:xfrm>
            <a:off x="468313" y="260350"/>
            <a:ext cx="8229600" cy="346075"/>
          </a:xfrm>
        </p:spPr>
        <p:txBody>
          <a:bodyPr/>
          <a:lstStyle/>
          <a:p>
            <a:r>
              <a:rPr lang="it-IT" altLang="it-IT" sz="3200" dirty="0"/>
              <a:t>D.Lgs. n. 81/2008. Il datore di lavoro</a:t>
            </a:r>
          </a:p>
        </p:txBody>
      </p:sp>
      <p:sp>
        <p:nvSpPr>
          <p:cNvPr id="44035" name="Rectangle 3">
            <a:extLst>
              <a:ext uri="{FF2B5EF4-FFF2-40B4-BE49-F238E27FC236}">
                <a16:creationId xmlns:a16="http://schemas.microsoft.com/office/drawing/2014/main" id="{DDEC60B5-480D-9C8C-F1F8-9FAD4D342897}"/>
              </a:ext>
            </a:extLst>
          </p:cNvPr>
          <p:cNvSpPr>
            <a:spLocks noGrp="1" noChangeArrowheads="1"/>
          </p:cNvSpPr>
          <p:nvPr>
            <p:ph type="body" idx="1"/>
          </p:nvPr>
        </p:nvSpPr>
        <p:spPr>
          <a:xfrm>
            <a:off x="250825" y="836613"/>
            <a:ext cx="8713788" cy="5761037"/>
          </a:xfrm>
        </p:spPr>
        <p:txBody>
          <a:bodyPr/>
          <a:lstStyle/>
          <a:p>
            <a:pPr marL="381000" indent="-381000">
              <a:lnSpc>
                <a:spcPct val="80000"/>
              </a:lnSpc>
              <a:buFontTx/>
              <a:buNone/>
              <a:defRPr/>
            </a:pPr>
            <a:endParaRPr lang="it-IT" altLang="it-IT" sz="1300" u="sng" dirty="0">
              <a:effectLst>
                <a:outerShdw blurRad="38100" dist="38100" dir="2700000" algn="tl">
                  <a:srgbClr val="C0C0C0"/>
                </a:outerShdw>
              </a:effectLst>
            </a:endParaRPr>
          </a:p>
          <a:p>
            <a:pPr marL="381000" indent="-381000">
              <a:lnSpc>
                <a:spcPct val="80000"/>
              </a:lnSpc>
              <a:buFontTx/>
              <a:buNone/>
              <a:defRPr/>
            </a:pPr>
            <a:r>
              <a:rPr lang="it-IT" altLang="it-IT" sz="1700" b="1" u="sng" dirty="0">
                <a:effectLst>
                  <a:outerShdw blurRad="38100" dist="38100" dir="2700000" algn="tl">
                    <a:srgbClr val="C0C0C0"/>
                  </a:outerShdw>
                </a:effectLst>
              </a:rPr>
              <a:t>Datore di lavoro privato</a:t>
            </a:r>
            <a:r>
              <a:rPr lang="it-IT" altLang="it-IT" sz="1700" dirty="0">
                <a:effectLst>
                  <a:outerShdw blurRad="38100" dist="38100" dir="2700000" algn="tl">
                    <a:srgbClr val="C0C0C0"/>
                  </a:outerShdw>
                </a:effectLst>
              </a:rPr>
              <a:t> (art. 2, c. 1, lett. a):</a:t>
            </a:r>
          </a:p>
          <a:p>
            <a:pPr marL="381000" indent="-381000">
              <a:lnSpc>
                <a:spcPct val="80000"/>
              </a:lnSpc>
              <a:buFontTx/>
              <a:buNone/>
              <a:defRPr/>
            </a:pPr>
            <a:endParaRPr lang="it-IT" altLang="it-IT" sz="1700" dirty="0">
              <a:effectLst>
                <a:outerShdw blurRad="38100" dist="38100" dir="2700000" algn="tl">
                  <a:srgbClr val="C0C0C0"/>
                </a:outerShdw>
              </a:effectLst>
            </a:endParaRPr>
          </a:p>
          <a:p>
            <a:pPr marL="381000" indent="-381000">
              <a:lnSpc>
                <a:spcPct val="80000"/>
              </a:lnSpc>
              <a:buFontTx/>
              <a:buNone/>
              <a:defRPr/>
            </a:pPr>
            <a:r>
              <a:rPr lang="it-IT" altLang="it-IT" sz="1700" dirty="0">
                <a:effectLst>
                  <a:outerShdw blurRad="38100" dist="38100" dir="2700000" algn="tl">
                    <a:srgbClr val="C0C0C0"/>
                  </a:outerShdw>
                </a:effectLst>
              </a:rPr>
              <a:t> 	- </a:t>
            </a:r>
            <a:r>
              <a:rPr lang="it-IT" altLang="it-IT" sz="1700" b="1" dirty="0">
                <a:effectLst>
                  <a:outerShdw blurRad="38100" dist="38100" dir="2700000" algn="tl">
                    <a:srgbClr val="C0C0C0"/>
                  </a:outerShdw>
                </a:effectLst>
              </a:rPr>
              <a:t>CRITERIO FORMALE</a:t>
            </a:r>
            <a:r>
              <a:rPr lang="it-IT" altLang="it-IT" sz="1700" dirty="0">
                <a:effectLst>
                  <a:outerShdw blurRad="38100" dist="38100" dir="2700000" algn="tl">
                    <a:srgbClr val="C0C0C0"/>
                  </a:outerShdw>
                </a:effectLst>
              </a:rPr>
              <a:t> (datore di lavoro “di diritto”): soggetto titolare del rapporto di lavoro, “titolare” dei poteri decisionali e di spesa (questo già ex. d.lgs. n. 626/94); </a:t>
            </a:r>
          </a:p>
          <a:p>
            <a:pPr marL="381000" indent="-381000">
              <a:lnSpc>
                <a:spcPct val="80000"/>
              </a:lnSpc>
              <a:buFontTx/>
              <a:buNone/>
              <a:defRPr/>
            </a:pPr>
            <a:r>
              <a:rPr lang="it-IT" altLang="it-IT" sz="1700" dirty="0">
                <a:effectLst>
                  <a:outerShdw blurRad="38100" dist="38100" dir="2700000" algn="tl">
                    <a:srgbClr val="C0C0C0"/>
                  </a:outerShdw>
                </a:effectLst>
              </a:rPr>
              <a:t>	</a:t>
            </a:r>
          </a:p>
          <a:p>
            <a:pPr marL="381000" indent="-381000">
              <a:lnSpc>
                <a:spcPct val="80000"/>
              </a:lnSpc>
              <a:buFontTx/>
              <a:buNone/>
              <a:defRPr/>
            </a:pPr>
            <a:r>
              <a:rPr lang="it-IT" altLang="it-IT" sz="1700" dirty="0">
                <a:effectLst>
                  <a:outerShdw blurRad="38100" dist="38100" dir="2700000" algn="tl">
                    <a:srgbClr val="C0C0C0"/>
                  </a:outerShdw>
                </a:effectLst>
              </a:rPr>
              <a:t>	- </a:t>
            </a:r>
            <a:r>
              <a:rPr lang="it-IT" altLang="it-IT" sz="1700" b="1" dirty="0">
                <a:effectLst>
                  <a:outerShdw blurRad="38100" dist="38100" dir="2700000" algn="tl">
                    <a:srgbClr val="C0C0C0"/>
                  </a:outerShdw>
                </a:effectLst>
              </a:rPr>
              <a:t>CRITERIO SOSTANZIALE</a:t>
            </a:r>
            <a:r>
              <a:rPr lang="it-IT" altLang="it-IT" sz="1700" dirty="0">
                <a:effectLst>
                  <a:outerShdw blurRad="38100" dist="38100" dir="2700000" algn="tl">
                    <a:srgbClr val="C0C0C0"/>
                  </a:outerShdw>
                </a:effectLst>
              </a:rPr>
              <a:t> (datore di lavoro “di fatto”): “o comunque soggetto che, secondo il tipo e l’assetto dell’organizzazione nel cui ambito il lavoratore presta la propria attività, ha </a:t>
            </a:r>
            <a:r>
              <a:rPr lang="it-IT" altLang="it-IT" sz="1700" i="1" dirty="0">
                <a:effectLst>
                  <a:outerShdw blurRad="38100" dist="38100" dir="2700000" algn="tl">
                    <a:srgbClr val="C0C0C0"/>
                  </a:outerShdw>
                </a:effectLst>
              </a:rPr>
              <a:t>responsabilità dell’organizzazione</a:t>
            </a:r>
            <a:r>
              <a:rPr lang="it-IT" altLang="it-IT" sz="1700" dirty="0">
                <a:effectLst>
                  <a:outerShdw blurRad="38100" dist="38100" dir="2700000" algn="tl">
                    <a:srgbClr val="C0C0C0"/>
                  </a:outerShdw>
                </a:effectLst>
              </a:rPr>
              <a:t> stessa o dell’unità produttiva in quanto esercita i </a:t>
            </a:r>
            <a:r>
              <a:rPr lang="it-IT" altLang="it-IT" sz="1700" i="1" dirty="0">
                <a:effectLst>
                  <a:outerShdw blurRad="38100" dist="38100" dir="2700000" algn="tl">
                    <a:srgbClr val="C0C0C0"/>
                  </a:outerShdw>
                </a:effectLst>
              </a:rPr>
              <a:t>poteri decisionali e di spesa”</a:t>
            </a:r>
            <a:r>
              <a:rPr lang="it-IT" altLang="it-IT" sz="1700" dirty="0">
                <a:effectLst>
                  <a:outerShdw blurRad="38100" dist="38100" dir="2700000" algn="tl">
                    <a:srgbClr val="C0C0C0"/>
                  </a:outerShdw>
                </a:effectLst>
              </a:rPr>
              <a:t>. </a:t>
            </a:r>
          </a:p>
          <a:p>
            <a:pPr marL="381000" indent="-381000">
              <a:lnSpc>
                <a:spcPct val="80000"/>
              </a:lnSpc>
              <a:buFontTx/>
              <a:buNone/>
              <a:defRPr/>
            </a:pPr>
            <a:endParaRPr lang="it-IT" altLang="it-IT" sz="1700" dirty="0">
              <a:effectLst>
                <a:outerShdw blurRad="38100" dist="38100" dir="2700000" algn="tl">
                  <a:srgbClr val="C0C0C0"/>
                </a:outerShdw>
              </a:effectLst>
            </a:endParaRPr>
          </a:p>
          <a:p>
            <a:pPr marL="381000" indent="-381000">
              <a:lnSpc>
                <a:spcPct val="80000"/>
              </a:lnSpc>
              <a:buFont typeface="Symbol" panose="05050102010706020507" pitchFamily="18" charset="2"/>
              <a:buChar char="Þ"/>
              <a:defRPr/>
            </a:pPr>
            <a:r>
              <a:rPr lang="it-IT" altLang="it-IT" sz="1700" dirty="0">
                <a:effectLst>
                  <a:outerShdw blurRad="38100" dist="38100" dir="2700000" algn="tl">
                    <a:srgbClr val="C0C0C0"/>
                  </a:outerShdw>
                </a:effectLst>
              </a:rPr>
              <a:t>nozione onnicomprensiva per: </a:t>
            </a:r>
          </a:p>
          <a:p>
            <a:pPr marL="381000" indent="-381000">
              <a:lnSpc>
                <a:spcPct val="80000"/>
              </a:lnSpc>
              <a:buFont typeface="Symbol" panose="05050102010706020507" pitchFamily="18" charset="2"/>
              <a:buChar char="Þ"/>
              <a:defRPr/>
            </a:pPr>
            <a:endParaRPr lang="it-IT" altLang="it-IT" sz="1700" dirty="0">
              <a:effectLst>
                <a:outerShdw blurRad="38100" dist="38100" dir="2700000" algn="tl">
                  <a:srgbClr val="C0C0C0"/>
                </a:outerShdw>
              </a:effectLst>
            </a:endParaRPr>
          </a:p>
          <a:p>
            <a:pPr marL="381000" indent="-381000">
              <a:lnSpc>
                <a:spcPct val="80000"/>
              </a:lnSpc>
              <a:defRPr/>
            </a:pPr>
            <a:r>
              <a:rPr lang="it-IT" altLang="it-IT" sz="1700" b="1" dirty="0">
                <a:effectLst>
                  <a:outerShdw blurRad="38100" dist="38100" dir="2700000" algn="tl">
                    <a:srgbClr val="C0C0C0"/>
                  </a:outerShdw>
                </a:effectLst>
              </a:rPr>
              <a:t>colpire </a:t>
            </a:r>
            <a:r>
              <a:rPr lang="it-IT" altLang="it-IT" sz="1700" dirty="0">
                <a:effectLst>
                  <a:outerShdw blurRad="38100" dist="38100" dir="2700000" algn="tl">
                    <a:srgbClr val="C0C0C0"/>
                  </a:outerShdw>
                </a:effectLst>
              </a:rPr>
              <a:t>“</a:t>
            </a:r>
            <a:r>
              <a:rPr lang="it-IT" altLang="it-IT" sz="1700" b="1" i="1" dirty="0">
                <a:effectLst>
                  <a:outerShdw blurRad="38100" dist="38100" dir="2700000" algn="tl">
                    <a:srgbClr val="C0C0C0"/>
                  </a:outerShdw>
                </a:effectLst>
              </a:rPr>
              <a:t>imprenditore occulto</a:t>
            </a:r>
            <a:r>
              <a:rPr lang="it-IT" altLang="it-IT" sz="1700" dirty="0">
                <a:effectLst>
                  <a:outerShdw blurRad="38100" dist="38100" dir="2700000" algn="tl">
                    <a:srgbClr val="C0C0C0"/>
                  </a:outerShdw>
                </a:effectLst>
              </a:rPr>
              <a:t>”, mediante la prassi dei cc.dd. “prestanome” (evitare fisco, oneri sociali, sanzioni antitrust);</a:t>
            </a:r>
          </a:p>
          <a:p>
            <a:pPr marL="381000" indent="-381000">
              <a:lnSpc>
                <a:spcPct val="80000"/>
              </a:lnSpc>
              <a:defRPr/>
            </a:pPr>
            <a:endParaRPr lang="it-IT" altLang="it-IT" sz="1700" dirty="0">
              <a:effectLst>
                <a:outerShdw blurRad="38100" dist="38100" dir="2700000" algn="tl">
                  <a:srgbClr val="C0C0C0"/>
                </a:outerShdw>
              </a:effectLst>
            </a:endParaRPr>
          </a:p>
          <a:p>
            <a:pPr marL="381000" indent="-381000">
              <a:lnSpc>
                <a:spcPct val="80000"/>
              </a:lnSpc>
              <a:defRPr/>
            </a:pPr>
            <a:r>
              <a:rPr lang="it-IT" altLang="it-IT" sz="1700" b="1" dirty="0">
                <a:effectLst>
                  <a:outerShdw blurRad="38100" dist="38100" dir="2700000" algn="tl">
                    <a:srgbClr val="C0C0C0"/>
                  </a:outerShdw>
                </a:effectLst>
              </a:rPr>
              <a:t>estendere normativa su sicurezza anche oltre impresa in senso stretto</a:t>
            </a:r>
            <a:r>
              <a:rPr lang="it-IT" altLang="it-IT" sz="1700" dirty="0">
                <a:effectLst>
                  <a:outerShdw blurRad="38100" dist="38100" dir="2700000" algn="tl">
                    <a:srgbClr val="C0C0C0"/>
                  </a:outerShdw>
                </a:effectLst>
              </a:rPr>
              <a:t> ex art. 2082 c.c.; “</a:t>
            </a:r>
            <a:r>
              <a:rPr lang="it-IT" altLang="it-IT" sz="1700" i="1" u="sng" dirty="0">
                <a:effectLst>
                  <a:outerShdw blurRad="38100" dist="38100" dir="2700000" algn="tl">
                    <a:srgbClr val="C0C0C0"/>
                  </a:outerShdw>
                </a:effectLst>
              </a:rPr>
              <a:t>impresa</a:t>
            </a:r>
            <a:r>
              <a:rPr lang="it-IT" altLang="it-IT" sz="1700" dirty="0">
                <a:effectLst>
                  <a:outerShdw blurRad="38100" dist="38100" dir="2700000" algn="tl">
                    <a:srgbClr val="C0C0C0"/>
                  </a:outerShdw>
                </a:effectLst>
              </a:rPr>
              <a:t>” è concetto inglobato/compreso in quello più ampio di “</a:t>
            </a:r>
            <a:r>
              <a:rPr lang="it-IT" altLang="it-IT" sz="1700" i="1" u="sng" dirty="0">
                <a:effectLst>
                  <a:outerShdw blurRad="38100" dist="38100" dir="2700000" algn="tl">
                    <a:srgbClr val="C0C0C0"/>
                  </a:outerShdw>
                </a:effectLst>
              </a:rPr>
              <a:t>organizzazione</a:t>
            </a:r>
            <a:r>
              <a:rPr lang="it-IT" altLang="it-IT" sz="1700" dirty="0">
                <a:effectLst>
                  <a:outerShdw blurRad="38100" dist="38100" dir="2700000" algn="tl">
                    <a:srgbClr val="C0C0C0"/>
                  </a:outerShdw>
                </a:effectLst>
              </a:rPr>
              <a:t>”</a:t>
            </a:r>
            <a:r>
              <a:rPr lang="it-IT" altLang="it-IT" sz="1700" i="1" dirty="0">
                <a:effectLst>
                  <a:outerShdw blurRad="38100" dist="38100" dir="2700000" algn="tl">
                    <a:srgbClr val="C0C0C0"/>
                  </a:outerShdw>
                </a:effectLst>
              </a:rPr>
              <a:t> </a:t>
            </a:r>
            <a:r>
              <a:rPr lang="it-IT" altLang="it-IT" sz="1700" dirty="0">
                <a:effectLst>
                  <a:outerShdw blurRad="38100" dist="38100" dir="2700000" algn="tl">
                    <a:srgbClr val="C0C0C0"/>
                  </a:outerShdw>
                </a:effectLst>
              </a:rPr>
              <a:t> = complesso delle modalità per cui si realizza divisione e coordinamento del lavoro, mediante gerarchia di autorità e responsabilità; </a:t>
            </a:r>
          </a:p>
          <a:p>
            <a:pPr marL="381000" indent="-381000">
              <a:lnSpc>
                <a:spcPct val="80000"/>
              </a:lnSpc>
              <a:buFontTx/>
              <a:buNone/>
              <a:defRPr/>
            </a:pPr>
            <a:endParaRPr lang="it-IT" altLang="it-IT" sz="1700" dirty="0">
              <a:effectLst>
                <a:outerShdw blurRad="38100" dist="38100" dir="2700000" algn="tl">
                  <a:srgbClr val="C0C0C0"/>
                </a:outerShdw>
              </a:effectLst>
            </a:endParaRPr>
          </a:p>
          <a:p>
            <a:pPr marL="381000" indent="-381000">
              <a:lnSpc>
                <a:spcPct val="80000"/>
              </a:lnSpc>
              <a:defRPr/>
            </a:pPr>
            <a:r>
              <a:rPr lang="it-IT" altLang="it-IT" sz="1700" b="1" dirty="0">
                <a:effectLst>
                  <a:outerShdw blurRad="38100" dist="38100" dir="2700000" algn="tl">
                    <a:srgbClr val="C0C0C0"/>
                  </a:outerShdw>
                </a:effectLst>
              </a:rPr>
              <a:t>fondare modello di impresa sicura su binomio inscindibile</a:t>
            </a:r>
            <a:r>
              <a:rPr lang="it-IT" altLang="it-IT" sz="1700" dirty="0">
                <a:effectLst>
                  <a:outerShdw blurRad="38100" dist="38100" dir="2700000" algn="tl">
                    <a:srgbClr val="C0C0C0"/>
                  </a:outerShdw>
                </a:effectLst>
              </a:rPr>
              <a:t>: a “</a:t>
            </a:r>
            <a:r>
              <a:rPr lang="it-IT" altLang="it-IT" sz="1700" b="1" dirty="0">
                <a:effectLst>
                  <a:outerShdw blurRad="38100" dist="38100" dir="2700000" algn="tl">
                    <a:srgbClr val="C0C0C0"/>
                  </a:outerShdw>
                </a:effectLst>
              </a:rPr>
              <a:t>poteri effettivi</a:t>
            </a:r>
            <a:r>
              <a:rPr lang="it-IT" altLang="it-IT" sz="1700" dirty="0">
                <a:effectLst>
                  <a:outerShdw blurRad="38100" dist="38100" dir="2700000" algn="tl">
                    <a:srgbClr val="C0C0C0"/>
                  </a:outerShdw>
                </a:effectLst>
              </a:rPr>
              <a:t>” seguono “</a:t>
            </a:r>
            <a:r>
              <a:rPr lang="it-IT" altLang="it-IT" sz="1700" b="1" dirty="0">
                <a:effectLst>
                  <a:outerShdw blurRad="38100" dist="38100" dir="2700000" algn="tl">
                    <a:srgbClr val="C0C0C0"/>
                  </a:outerShdw>
                </a:effectLst>
              </a:rPr>
              <a:t>responsabilità</a:t>
            </a:r>
            <a:r>
              <a:rPr lang="it-IT" altLang="it-IT" sz="1700" dirty="0">
                <a:effectLst>
                  <a:outerShdw blurRad="38100" dist="38100" dir="2700000" algn="tl">
                    <a:srgbClr val="C0C0C0"/>
                  </a:outerShdw>
                </a:effectLst>
              </a:rPr>
              <a:t>”</a:t>
            </a:r>
            <a:r>
              <a:rPr lang="it-IT" altLang="it-IT" sz="1400" dirty="0"/>
              <a:t> </a:t>
            </a:r>
            <a:endParaRPr lang="it-IT" altLang="it-IT" sz="1400" dirty="0">
              <a:effectLst>
                <a:outerShdw blurRad="38100" dist="38100" dir="2700000" algn="tl">
                  <a:srgbClr val="C0C0C0"/>
                </a:outerShdw>
              </a:effectLst>
            </a:endParaRPr>
          </a:p>
          <a:p>
            <a:pPr marL="381000" indent="-381000">
              <a:lnSpc>
                <a:spcPct val="80000"/>
              </a:lnSpc>
              <a:buFontTx/>
              <a:buNone/>
              <a:defRPr/>
            </a:pPr>
            <a:r>
              <a:rPr lang="it-IT" altLang="it-IT" sz="700" dirty="0">
                <a:effectLst>
                  <a:outerShdw blurRad="38100" dist="38100" dir="2700000" algn="tl">
                    <a:srgbClr val="C0C0C0"/>
                  </a:outerShdw>
                </a:effectLst>
              </a:rPr>
              <a:t> </a:t>
            </a:r>
          </a:p>
        </p:txBody>
      </p:sp>
    </p:spTree>
  </p:cSld>
  <p:clrMapOvr>
    <a:masterClrMapping/>
  </p:clrMapOvr>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2538</TotalTime>
  <Words>4268</Words>
  <Application>Microsoft Office PowerPoint</Application>
  <PresentationFormat>Presentazione su schermo (4:3)</PresentationFormat>
  <Paragraphs>312</Paragraphs>
  <Slides>28</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28</vt:i4>
      </vt:variant>
    </vt:vector>
  </HeadingPairs>
  <TitlesOfParts>
    <vt:vector size="33" baseType="lpstr">
      <vt:lpstr>Arial</vt:lpstr>
      <vt:lpstr>Symbol</vt:lpstr>
      <vt:lpstr>Times New Roman</vt:lpstr>
      <vt:lpstr>Wingdings</vt:lpstr>
      <vt:lpstr>Struttura predefinita</vt:lpstr>
      <vt:lpstr>Università Politecnica delle Marche  Facoltà di Ingegneria    Prof. Giovanni Zampini     La sicurezza sul lavoro nel sistema degli appalti dopo la legge n. 56/2024   D.Lgs. n. 81/2008.  Titolo I. Principi comuni    Attori e responsabilità  </vt:lpstr>
      <vt:lpstr>D.Lgs. n. 81/2008. Modelli di sicurezza</vt:lpstr>
      <vt:lpstr>D.Lgs. n. 81/2008. Modelli di sicurezza </vt:lpstr>
      <vt:lpstr>D.Lgs. n. 81/2008. Modelli di sicurezza</vt:lpstr>
      <vt:lpstr>D.Lgs. n. 81/2008. Modelli di sicurezza</vt:lpstr>
      <vt:lpstr>D.Lgs. n. 81/2008. Modelli di sicurezza</vt:lpstr>
      <vt:lpstr>D.Lgs. n. 81/2008. Gli attori del sistema</vt:lpstr>
      <vt:lpstr>D.Lgs. n. 81/2008. Il datore di lavoro </vt:lpstr>
      <vt:lpstr>D.Lgs. n. 81/2008. Il datore di lavoro</vt:lpstr>
      <vt:lpstr>D.Lgs. n. 81/2008. Il datore di lavoro</vt:lpstr>
      <vt:lpstr>D.Lgs. n. 81/2008. Il datore di lavoro</vt:lpstr>
      <vt:lpstr>D.Lgs. n. 81/2008. Il datore di lavoro</vt:lpstr>
      <vt:lpstr>D.Lgs. n. 81/2008. Il datore di lavoro</vt:lpstr>
      <vt:lpstr>D.Lgs. n. 81/2008. Il datore di lavoro</vt:lpstr>
      <vt:lpstr>D.Lgs. n. 81/2008. Il datore di lavoro</vt:lpstr>
      <vt:lpstr>D.Lgs. n. 81/2008. Il datore di lavoro</vt:lpstr>
      <vt:lpstr>D.Lgs. n. 81/2008. Il datore di lavoro</vt:lpstr>
      <vt:lpstr>D.Lgs. n. 81/2008. Datore di lavoro e sistema degli appalti</vt:lpstr>
      <vt:lpstr>D.Lgs. n. 81/2008. Datore di lavoro e sistema degli appalti</vt:lpstr>
      <vt:lpstr>D.Lgs. n. 81/2008. Datore di lavoro e sistema degli appalti</vt:lpstr>
      <vt:lpstr>D.Lgs. n. 81/2008. Datore di lavoro e sistema degli appalti</vt:lpstr>
      <vt:lpstr>D.Lgs. n. 81/2008. Datore di lavoro e sistema degli appalti</vt:lpstr>
      <vt:lpstr>D.Lgs. n. 81/2008. Datore di lavoro e sistema degli appalti</vt:lpstr>
      <vt:lpstr>D.Lgs. n. 81/2008. Datore di lavoro e sistema degli appalti</vt:lpstr>
      <vt:lpstr>D.Lgs. n. 81/2008. Datore di lavoro e sistema degli appalti</vt:lpstr>
      <vt:lpstr>D.Lgs. n. 81/2008. Datore di lavoro e sistema degli appalti</vt:lpstr>
      <vt:lpstr>D.Lgs. n. 81/2008. Datore di lavoro e sistema degli appalti</vt:lpstr>
      <vt:lpstr>D.Lgs. n. 81/2008. Datore di lavoro e sistema degli appalti</vt:lpstr>
    </vt:vector>
  </TitlesOfParts>
  <Company>Università Politecnica delle Marche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Roberto Giulianelli  Fincantieri prima di Fincantieri. Da holding pubblica a società operativa, 1959-1984</dc:title>
  <dc:creator>Roberto Giulianelli</dc:creator>
  <cp:lastModifiedBy>GIOVANNI ZAMPINI</cp:lastModifiedBy>
  <cp:revision>353</cp:revision>
  <dcterms:created xsi:type="dcterms:W3CDTF">2010-07-09T08:22:42Z</dcterms:created>
  <dcterms:modified xsi:type="dcterms:W3CDTF">2024-12-15T17:04:52Z</dcterms:modified>
</cp:coreProperties>
</file>